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0"/>
  </p:notesMasterIdLst>
  <p:sldIdLst>
    <p:sldId id="344" r:id="rId2"/>
    <p:sldId id="382" r:id="rId3"/>
    <p:sldId id="508" r:id="rId4"/>
    <p:sldId id="509" r:id="rId5"/>
    <p:sldId id="511" r:id="rId6"/>
    <p:sldId id="512" r:id="rId7"/>
    <p:sldId id="513" r:id="rId8"/>
    <p:sldId id="514" r:id="rId9"/>
    <p:sldId id="515" r:id="rId10"/>
    <p:sldId id="516" r:id="rId11"/>
    <p:sldId id="517" r:id="rId12"/>
    <p:sldId id="518" r:id="rId13"/>
    <p:sldId id="519" r:id="rId14"/>
    <p:sldId id="520" r:id="rId15"/>
    <p:sldId id="521" r:id="rId16"/>
    <p:sldId id="522" r:id="rId17"/>
    <p:sldId id="523" r:id="rId18"/>
    <p:sldId id="524" r:id="rId1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92DDFE32-0CE0-44FF-AD8C-CD653CB76E63}">
          <p14:sldIdLst>
            <p14:sldId id="344"/>
          </p14:sldIdLst>
        </p14:section>
        <p14:section name="无标题节" id="{9F9A6842-C57A-4FFA-B4CD-92875B702715}">
          <p14:sldIdLst>
            <p14:sldId id="382"/>
            <p14:sldId id="508"/>
            <p14:sldId id="509"/>
            <p14:sldId id="511"/>
            <p14:sldId id="512"/>
            <p14:sldId id="513"/>
            <p14:sldId id="514"/>
            <p14:sldId id="515"/>
            <p14:sldId id="516"/>
            <p14:sldId id="517"/>
            <p14:sldId id="518"/>
            <p14:sldId id="519"/>
            <p14:sldId id="520"/>
            <p14:sldId id="521"/>
            <p14:sldId id="522"/>
            <p14:sldId id="523"/>
            <p14:sldId id="52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77" autoAdjust="0"/>
    <p:restoredTop sz="94660"/>
  </p:normalViewPr>
  <p:slideViewPr>
    <p:cSldViewPr>
      <p:cViewPr varScale="1">
        <p:scale>
          <a:sx n="94" d="100"/>
          <a:sy n="94" d="100"/>
        </p:scale>
        <p:origin x="-20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7E409-1C07-4CC2-BF42-5CE6013CD86C}" type="datetimeFigureOut">
              <a:rPr lang="zh-CN" altLang="en-US" smtClean="0"/>
              <a:pPr/>
              <a:t>2017/4/24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5CB48-E4B1-45DE-8A52-2D391BA51C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244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 hasCustomPrompt="1"/>
          </p:nvPr>
        </p:nvSpPr>
        <p:spPr>
          <a:xfrm>
            <a:off x="683568" y="1851688"/>
            <a:ext cx="6120680" cy="648054"/>
          </a:xfrm>
          <a:prstGeom prst="rect">
            <a:avLst/>
          </a:prstGeom>
        </p:spPr>
        <p:txBody>
          <a:bodyPr anchor="t"/>
          <a:lstStyle>
            <a:lvl1pPr algn="ctr" defTabSz="5143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dirty="0" smtClean="0"/>
              <a:t>编辑母版标题样式</a:t>
            </a:r>
            <a:endParaRPr lang="zh-CN" altLang="en-US" dirty="0"/>
          </a:p>
        </p:txBody>
      </p:sp>
      <p:sp>
        <p:nvSpPr>
          <p:cNvPr id="8" name="文本占位符 28"/>
          <p:cNvSpPr>
            <a:spLocks noGrp="1"/>
          </p:cNvSpPr>
          <p:nvPr>
            <p:ph type="body" sz="quarter" idx="10" hasCustomPrompt="1"/>
          </p:nvPr>
        </p:nvSpPr>
        <p:spPr>
          <a:xfrm>
            <a:off x="3707904" y="3003798"/>
            <a:ext cx="2880200" cy="1008112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spcBef>
                <a:spcPts val="0"/>
              </a:spcBef>
              <a:buNone/>
              <a:defRPr lang="zh-CN" altLang="en-US" sz="2000" kern="12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pPr lvl="0"/>
            <a:r>
              <a:rPr lang="zh-CN" altLang="en-US" dirty="0" smtClean="0"/>
              <a:t>编辑母版主讲人</a:t>
            </a:r>
            <a:endParaRPr lang="en-US" altLang="zh-CN" dirty="0" smtClean="0"/>
          </a:p>
          <a:p>
            <a:pPr lvl="0"/>
            <a:r>
              <a:rPr lang="zh-CN" altLang="en-US" dirty="0" smtClean="0"/>
              <a:t>职称</a:t>
            </a:r>
            <a:endParaRPr lang="en-US" altLang="zh-CN" dirty="0" smtClean="0"/>
          </a:p>
          <a:p>
            <a:pPr lvl="0"/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15"/>
          <p:cNvSpPr>
            <a:spLocks noGrp="1"/>
          </p:cNvSpPr>
          <p:nvPr>
            <p:ph type="body" sz="quarter" idx="11"/>
          </p:nvPr>
        </p:nvSpPr>
        <p:spPr>
          <a:xfrm>
            <a:off x="611894" y="933723"/>
            <a:ext cx="7992554" cy="3726259"/>
          </a:xfrm>
          <a:prstGeom prst="rect">
            <a:avLst/>
          </a:prstGeom>
        </p:spPr>
        <p:txBody>
          <a:bodyPr/>
          <a:lstStyle>
            <a:lvl1pPr>
              <a:spcBef>
                <a:spcPts val="281"/>
              </a:spcBef>
              <a:spcAft>
                <a:spcPts val="281"/>
              </a:spcAft>
              <a:defRPr sz="1800">
                <a:latin typeface="宋体" pitchFamily="2" charset="-122"/>
                <a:ea typeface="宋体" pitchFamily="2" charset="-122"/>
              </a:defRPr>
            </a:lvl1pPr>
            <a:lvl2pPr>
              <a:spcBef>
                <a:spcPts val="281"/>
              </a:spcBef>
              <a:spcAft>
                <a:spcPts val="281"/>
              </a:spcAft>
              <a:defRPr sz="1600">
                <a:latin typeface="宋体" pitchFamily="2" charset="-122"/>
                <a:ea typeface="宋体" pitchFamily="2" charset="-122"/>
              </a:defRPr>
            </a:lvl2pPr>
            <a:lvl3pPr marL="688500" indent="-192881">
              <a:spcBef>
                <a:spcPts val="281"/>
              </a:spcBef>
              <a:spcAft>
                <a:spcPts val="281"/>
              </a:spcAft>
              <a:buFont typeface="Arial" pitchFamily="34" charset="0"/>
              <a:buChar char="•"/>
              <a:defRPr sz="1600">
                <a:latin typeface="宋体" pitchFamily="2" charset="-122"/>
                <a:ea typeface="宋体" pitchFamily="2" charset="-122"/>
              </a:defRPr>
            </a:lvl3pPr>
            <a:lvl4pPr>
              <a:spcBef>
                <a:spcPts val="338"/>
              </a:spcBef>
              <a:spcAft>
                <a:spcPts val="338"/>
              </a:spcAft>
              <a:defRPr/>
            </a:lvl4pPr>
            <a:lvl5pPr>
              <a:spcBef>
                <a:spcPts val="338"/>
              </a:spcBef>
              <a:spcAft>
                <a:spcPts val="338"/>
              </a:spcAft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  <a:endParaRPr lang="zh-CN" altLang="en-US" dirty="0"/>
          </a:p>
        </p:txBody>
      </p:sp>
      <p:sp>
        <p:nvSpPr>
          <p:cNvPr id="10" name="文本占位符 129"/>
          <p:cNvSpPr>
            <a:spLocks noGrp="1"/>
          </p:cNvSpPr>
          <p:nvPr>
            <p:ph type="body" sz="quarter" idx="16" hasCustomPrompt="1"/>
          </p:nvPr>
        </p:nvSpPr>
        <p:spPr>
          <a:xfrm>
            <a:off x="611818" y="466216"/>
            <a:ext cx="6192430" cy="377342"/>
          </a:xfrm>
          <a:prstGeom prst="rect">
            <a:avLst/>
          </a:prstGeom>
        </p:spPr>
        <p:txBody>
          <a:bodyPr/>
          <a:lstStyle>
            <a:lvl1pPr>
              <a:buNone/>
              <a:defRPr lang="zh-CN" altLang="en-US" sz="2000" b="1" kern="1200" noProof="0" dirty="0" smtClean="0">
                <a:solidFill>
                  <a:srgbClr val="C00000"/>
                </a:solidFill>
                <a:latin typeface="华文细黑" pitchFamily="2" charset="-122"/>
                <a:ea typeface="微软雅黑"/>
                <a:cs typeface="+mj-cs"/>
                <a:sym typeface="Calibri" pitchFamily="34" charset="0"/>
              </a:defRPr>
            </a:lvl1pPr>
          </a:lstStyle>
          <a:p>
            <a:pPr lvl="0"/>
            <a:r>
              <a:rPr lang="zh-CN" altLang="en-US" dirty="0" smtClean="0"/>
              <a:t>单击此处编辑标题样式</a:t>
            </a:r>
          </a:p>
        </p:txBody>
      </p:sp>
      <p:pic>
        <p:nvPicPr>
          <p:cNvPr id="12" name="Picture 2" descr="C:\Users\Administrator\Desktop\华清远见logo 副本副本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67494"/>
            <a:ext cx="2160240" cy="576064"/>
          </a:xfrm>
          <a:prstGeom prst="rect">
            <a:avLst/>
          </a:prstGeom>
          <a:noFill/>
        </p:spPr>
      </p:pic>
      <p:grpSp>
        <p:nvGrpSpPr>
          <p:cNvPr id="22" name="组合 21"/>
          <p:cNvGrpSpPr/>
          <p:nvPr userDrawn="1"/>
        </p:nvGrpSpPr>
        <p:grpSpPr>
          <a:xfrm>
            <a:off x="7381" y="0"/>
            <a:ext cx="9129238" cy="5143500"/>
            <a:chOff x="7381" y="0"/>
            <a:chExt cx="9129238" cy="5143500"/>
          </a:xfrm>
        </p:grpSpPr>
        <p:pic>
          <p:nvPicPr>
            <p:cNvPr id="11" name="图片 10" descr="ppt内页模板图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7381" y="0"/>
              <a:ext cx="9129238" cy="5143500"/>
            </a:xfrm>
            <a:prstGeom prst="rect">
              <a:avLst/>
            </a:prstGeom>
          </p:spPr>
        </p:pic>
        <p:pic>
          <p:nvPicPr>
            <p:cNvPr id="8" name="图片 10" descr="ppt内页模板图.jp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38" y="0"/>
              <a:ext cx="9128125" cy="5143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9" name="组合 18"/>
            <p:cNvGrpSpPr/>
            <p:nvPr userDrawn="1"/>
          </p:nvGrpSpPr>
          <p:grpSpPr>
            <a:xfrm>
              <a:off x="2123728" y="4702175"/>
              <a:ext cx="5112792" cy="441325"/>
              <a:chOff x="2123728" y="4702175"/>
              <a:chExt cx="5112792" cy="441325"/>
            </a:xfrm>
          </p:grpSpPr>
          <p:pic>
            <p:nvPicPr>
              <p:cNvPr id="14" name="图片 10" descr="ppt内页模板图.jpg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6525" t="91431" r="76123"/>
              <a:stretch>
                <a:fillRect/>
              </a:stretch>
            </p:blipFill>
            <p:spPr bwMode="auto">
              <a:xfrm>
                <a:off x="4284663" y="4702175"/>
                <a:ext cx="1799781" cy="441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图片 10" descr="ppt内页模板图.jpg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6525" t="91431" r="76123"/>
              <a:stretch>
                <a:fillRect/>
              </a:stretch>
            </p:blipFill>
            <p:spPr bwMode="auto">
              <a:xfrm>
                <a:off x="2123728" y="4731990"/>
                <a:ext cx="1799781" cy="369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TextBox 14"/>
              <p:cNvSpPr txBox="1"/>
              <p:nvPr/>
            </p:nvSpPr>
            <p:spPr bwMode="auto">
              <a:xfrm>
                <a:off x="4572695" y="4752305"/>
                <a:ext cx="2663825" cy="3231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buFont typeface="Arial" pitchFamily="34" charset="0"/>
                  <a:buNone/>
                  <a:defRPr/>
                </a:pPr>
                <a:r>
                  <a:rPr lang="en-US" altLang="zh-CN" sz="1500" b="1" kern="1500" spc="100" dirty="0">
                    <a:solidFill>
                      <a:schemeClr val="bg1"/>
                    </a:solidFill>
                    <a:latin typeface="Arial" pitchFamily="34" charset="0"/>
                  </a:rPr>
                  <a:t>www.3g-edu.org</a:t>
                </a:r>
                <a:endParaRPr lang="zh-CN" altLang="en-US" sz="1500" b="1" kern="1500" spc="100" dirty="0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21" name="TextBox 20"/>
            <p:cNvSpPr txBox="1"/>
            <p:nvPr userDrawn="1"/>
          </p:nvSpPr>
          <p:spPr bwMode="auto">
            <a:xfrm>
              <a:off x="2195736" y="4752305"/>
              <a:ext cx="266382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buFont typeface="Arial" pitchFamily="34" charset="0"/>
                <a:buNone/>
                <a:defRPr/>
              </a:pPr>
              <a:r>
                <a:rPr lang="zh-CN" altLang="en-US" sz="1400" b="1" kern="1200" spc="200" baseline="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华清远见教育集团</a:t>
              </a:r>
              <a:endParaRPr lang="zh-CN" altLang="en-US" sz="1400" b="1" kern="1200" spc="200" baseline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 userDrawn="1"/>
        </p:nvGrpSpPr>
        <p:grpSpPr>
          <a:xfrm>
            <a:off x="0" y="2510"/>
            <a:ext cx="9144000" cy="5140990"/>
            <a:chOff x="0" y="2510"/>
            <a:chExt cx="9144000" cy="5140990"/>
          </a:xfrm>
        </p:grpSpPr>
        <p:pic>
          <p:nvPicPr>
            <p:cNvPr id="8" name="图片 7" descr="pp内容页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2510"/>
              <a:ext cx="9144000" cy="5140990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7637" y="267494"/>
              <a:ext cx="4988859" cy="4437413"/>
            </a:xfrm>
            <a:prstGeom prst="rect">
              <a:avLst/>
            </a:prstGeom>
          </p:spPr>
        </p:pic>
        <p:sp>
          <p:nvSpPr>
            <p:cNvPr id="4" name="文本框 9"/>
            <p:cNvSpPr txBox="1"/>
            <p:nvPr userDrawn="1"/>
          </p:nvSpPr>
          <p:spPr>
            <a:xfrm>
              <a:off x="3275856" y="4111434"/>
              <a:ext cx="3771900" cy="54854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charset="0"/>
                <a:buNone/>
                <a:defRPr/>
              </a:pPr>
              <a:r>
                <a:rPr lang="zh-CN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扫描大树或关注（微信号：</a:t>
              </a:r>
              <a:r>
                <a:rPr lang="en-US" altLang="zh-CN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farsight2013</a:t>
              </a:r>
              <a:r>
                <a:rPr lang="zh-CN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endParaRPr lang="en-US" altLang="zh-CN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  <a:buFont typeface="Arial" charset="0"/>
                <a:buNone/>
                <a:defRPr/>
              </a:pPr>
              <a:r>
                <a:rPr lang="zh-CN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第一时间获取更多华清远见课程信息。</a:t>
              </a:r>
            </a:p>
          </p:txBody>
        </p:sp>
        <p:sp>
          <p:nvSpPr>
            <p:cNvPr id="5" name="文本框 2"/>
            <p:cNvSpPr txBox="1"/>
            <p:nvPr userDrawn="1"/>
          </p:nvSpPr>
          <p:spPr>
            <a:xfrm>
              <a:off x="755576" y="2211710"/>
              <a:ext cx="5553075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Font typeface="Arial" charset="0"/>
                <a:buNone/>
                <a:defRPr/>
              </a:pP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1043608" y="1923678"/>
              <a:ext cx="200026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b="1" dirty="0" smtClean="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谢 谢！</a:t>
              </a:r>
              <a:endParaRPr lang="zh-CN" altLang="en-US" sz="60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pic>
          <p:nvPicPr>
            <p:cNvPr id="11" name="Picture 2" descr="C:\Users\Administrator\Desktop\华清远见logo 副本副本.png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483518"/>
              <a:ext cx="2160240" cy="576064"/>
            </a:xfrm>
            <a:prstGeom prst="rect">
              <a:avLst/>
            </a:prstGeom>
            <a:noFill/>
          </p:spPr>
        </p:pic>
        <p:pic>
          <p:nvPicPr>
            <p:cNvPr id="17" name="图片 10" descr="ppt内页模板图.jpg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 l="6525" t="91431" r="76123"/>
            <a:stretch>
              <a:fillRect/>
            </a:stretch>
          </p:blipFill>
          <p:spPr bwMode="auto">
            <a:xfrm>
              <a:off x="4284663" y="4702175"/>
              <a:ext cx="1799781" cy="441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图片 10" descr="ppt内页模板图.jpg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 l="6525" t="91431" r="76123"/>
            <a:stretch>
              <a:fillRect/>
            </a:stretch>
          </p:blipFill>
          <p:spPr bwMode="auto">
            <a:xfrm>
              <a:off x="4932040" y="4731990"/>
              <a:ext cx="1799781" cy="369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图片 10" descr="ppt内页模板图.jpg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 l="6525" t="91431" r="76123"/>
            <a:stretch>
              <a:fillRect/>
            </a:stretch>
          </p:blipFill>
          <p:spPr bwMode="auto">
            <a:xfrm>
              <a:off x="2123728" y="4731990"/>
              <a:ext cx="1799781" cy="369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图片 10" descr="ppt内页模板图.jpg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 l="6525" t="91431" r="76123"/>
            <a:stretch>
              <a:fillRect/>
            </a:stretch>
          </p:blipFill>
          <p:spPr bwMode="auto">
            <a:xfrm>
              <a:off x="2484187" y="4731990"/>
              <a:ext cx="1799781" cy="369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TextBox 18"/>
            <p:cNvSpPr txBox="1"/>
            <p:nvPr userDrawn="1"/>
          </p:nvSpPr>
          <p:spPr bwMode="auto">
            <a:xfrm>
              <a:off x="2195736" y="4752305"/>
              <a:ext cx="266382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buFont typeface="Arial" pitchFamily="34" charset="0"/>
                <a:buNone/>
                <a:defRPr/>
              </a:pPr>
              <a:r>
                <a:rPr lang="zh-CN" altLang="en-US" sz="1400" b="1" kern="1200" spc="200" baseline="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华清远见教育集团</a:t>
              </a:r>
              <a:endParaRPr lang="zh-CN" altLang="en-US" sz="1400" b="1" kern="1200" spc="200" baseline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8" name="TextBox 17"/>
            <p:cNvSpPr txBox="1"/>
            <p:nvPr userDrawn="1"/>
          </p:nvSpPr>
          <p:spPr bwMode="auto">
            <a:xfrm>
              <a:off x="4572695" y="4752305"/>
              <a:ext cx="2663825" cy="3231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Font typeface="Arial" pitchFamily="34" charset="0"/>
                <a:buNone/>
                <a:defRPr/>
              </a:pPr>
              <a:r>
                <a:rPr lang="en-US" altLang="zh-CN" sz="1500" b="1" kern="1500" spc="100" dirty="0">
                  <a:solidFill>
                    <a:schemeClr val="bg1"/>
                  </a:solidFill>
                  <a:latin typeface="Arial" pitchFamily="34" charset="0"/>
                </a:rPr>
                <a:t>www.3g-edu.org</a:t>
              </a:r>
              <a:endParaRPr lang="zh-CN" altLang="en-US" sz="1500" b="1" kern="1500" spc="100" dirty="0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dministrator\Desktop\华清远见logo 副本副本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483518"/>
            <a:ext cx="2160240" cy="57606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2714612" y="576426"/>
            <a:ext cx="2505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高端</a:t>
            </a:r>
            <a:r>
              <a:rPr lang="en-US" altLang="zh-CN" b="1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IT</a:t>
            </a:r>
            <a:r>
              <a:rPr lang="zh-CN" altLang="en-US" b="1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就业培训专家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0" r:id="rId2"/>
    <p:sldLayoutId id="214748371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lvl="1" indent="0">
              <a:lnSpc>
                <a:spcPct val="150000"/>
              </a:lnSpc>
              <a:spcBef>
                <a:spcPts val="275"/>
              </a:spcBef>
              <a:spcAft>
                <a:spcPts val="275"/>
              </a:spcAft>
              <a:buNone/>
            </a:pPr>
            <a:endParaRPr lang="en-US" altLang="zh-CN" sz="2000" b="1" u="sng" dirty="0" smtClean="0">
              <a:solidFill>
                <a:srgbClr val="FF0000"/>
              </a:solidFill>
            </a:endParaRPr>
          </a:p>
          <a:p>
            <a:pPr marL="0" lvl="1" indent="0">
              <a:lnSpc>
                <a:spcPct val="150000"/>
              </a:lnSpc>
              <a:spcBef>
                <a:spcPts val="275"/>
              </a:spcBef>
              <a:spcAft>
                <a:spcPts val="275"/>
              </a:spcAft>
              <a:buNone/>
            </a:pPr>
            <a:endParaRPr lang="en-US" altLang="zh-CN" sz="2000" b="1" u="sng" dirty="0">
              <a:solidFill>
                <a:srgbClr val="FF0000"/>
              </a:solidFill>
            </a:endParaRPr>
          </a:p>
          <a:p>
            <a:pPr marL="0" lvl="1" indent="0" algn="ctr">
              <a:lnSpc>
                <a:spcPct val="150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zh-CN" altLang="en-US" sz="3200" b="1" dirty="0">
                <a:solidFill>
                  <a:srgbClr val="C00000"/>
                </a:solidFill>
              </a:rPr>
              <a:t>内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核移植基础</a:t>
            </a:r>
            <a:endParaRPr lang="zh-CN" altLang="en-US" sz="3200" b="1" dirty="0" smtClean="0">
              <a:solidFill>
                <a:srgbClr val="C00000"/>
              </a:solidFill>
            </a:endParaRPr>
          </a:p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75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/>
              <a:t>子节点属性</a:t>
            </a:r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其他</a:t>
            </a:r>
            <a:r>
              <a:rPr lang="zh-CN" altLang="en-US" dirty="0"/>
              <a:t>属性：</a:t>
            </a:r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参考</a:t>
            </a:r>
            <a:r>
              <a:rPr lang="en-US" altLang="zh-CN" dirty="0"/>
              <a:t>Documentation/</a:t>
            </a:r>
            <a:r>
              <a:rPr lang="en-US" altLang="zh-CN" dirty="0" err="1"/>
              <a:t>devicetree</a:t>
            </a:r>
            <a:r>
              <a:rPr lang="en-US" altLang="zh-CN" dirty="0"/>
              <a:t>/bindings</a:t>
            </a:r>
          </a:p>
          <a:p>
            <a:pPr marL="0" indent="0">
              <a:buNone/>
            </a:pPr>
            <a:r>
              <a:rPr lang="en-US" altLang="zh-CN" dirty="0" smtClean="0"/>
              <a:t>	interrupt-parent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	interrupts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	clocks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	clock-name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还</a:t>
            </a:r>
            <a:r>
              <a:rPr lang="zh-CN" altLang="en-US" dirty="0"/>
              <a:t>可以根据设备需求自定义属性</a:t>
            </a:r>
          </a:p>
          <a:p>
            <a:r>
              <a:rPr lang="zh-CN" altLang="en-US" dirty="0"/>
              <a:t>设备树与</a:t>
            </a:r>
            <a:r>
              <a:rPr lang="en-US" altLang="zh-CN" dirty="0" err="1"/>
              <a:t>machine_desc</a:t>
            </a:r>
            <a:r>
              <a:rPr lang="zh-CN" altLang="en-US" dirty="0"/>
              <a:t>的关系</a:t>
            </a:r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在</a:t>
            </a:r>
            <a:r>
              <a:rPr lang="zh-CN" altLang="en-US" dirty="0"/>
              <a:t>内核启动过程中设备树中的信息被转换为</a:t>
            </a:r>
            <a:r>
              <a:rPr lang="en-US" altLang="zh-CN" dirty="0" err="1"/>
              <a:t>machine_desc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en-US" dirty="0"/>
              <a:t>设备树</a:t>
            </a:r>
          </a:p>
        </p:txBody>
      </p:sp>
    </p:spTree>
    <p:extLst>
      <p:ext uri="{BB962C8B-B14F-4D97-AF65-F5344CB8AC3E}">
        <p14:creationId xmlns:p14="http://schemas.microsoft.com/office/powerpoint/2010/main" val="266413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en-US" dirty="0"/>
              <a:t>内核启动</a:t>
            </a:r>
            <a:r>
              <a:rPr lang="zh-CN" altLang="en-US" dirty="0" smtClean="0"/>
              <a:t>流程</a:t>
            </a:r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541044"/>
              </p:ext>
            </p:extLst>
          </p:nvPr>
        </p:nvGraphicFramePr>
        <p:xfrm>
          <a:off x="2843808" y="915566"/>
          <a:ext cx="3176137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Visio" r:id="rId3" imgW="3460699" imgH="4000805" progId="Visio.Drawing.11">
                  <p:embed/>
                </p:oleObj>
              </mc:Choice>
              <mc:Fallback>
                <p:oleObj name="Visio" r:id="rId3" imgW="3460699" imgH="400080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915566"/>
                        <a:ext cx="3176137" cy="3672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914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en-US" dirty="0"/>
              <a:t>内核启动</a:t>
            </a:r>
            <a:r>
              <a:rPr lang="zh-CN" altLang="en-US" dirty="0" smtClean="0"/>
              <a:t>流程</a:t>
            </a:r>
            <a:endParaRPr lang="zh-CN" alt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67544" y="771550"/>
            <a:ext cx="7200800" cy="3888432"/>
            <a:chOff x="521" y="799"/>
            <a:chExt cx="4703" cy="272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521" y="2840"/>
              <a:ext cx="4704" cy="6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defTabSz="449263">
                <a:spcBef>
                  <a:spcPts val="600"/>
                </a:spcBef>
                <a:buClr>
                  <a:srgbClr val="727CA3"/>
                </a:buClr>
                <a:buSzPct val="76000"/>
                <a:buFont typeface="Wingdings 3" pitchFamily="18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NimbusRomanNo9L-Regu" charset="0"/>
                </a:rPr>
                <a:t>第一个用户空间程序</a:t>
              </a:r>
            </a:p>
            <a:p>
              <a:pPr defTabSz="449263">
                <a:spcBef>
                  <a:spcPts val="600"/>
                </a:spcBef>
                <a:buClr>
                  <a:srgbClr val="727CA3"/>
                </a:buClr>
                <a:buSzPct val="76000"/>
                <a:buFont typeface="Wingdings 3" pitchFamily="18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zh-CN" sz="1400">
                  <a:solidFill>
                    <a:srgbClr val="000000"/>
                  </a:solidFill>
                  <a:latin typeface="NimbusRomanNo9L-Regu" charset="0"/>
                </a:rPr>
                <a:t>-</a:t>
              </a:r>
              <a:r>
                <a:rPr lang="en-US" sz="1400">
                  <a:solidFill>
                    <a:srgbClr val="000000"/>
                  </a:solidFill>
                  <a:latin typeface="NimbusRomanNo9L-Regu" charset="0"/>
                </a:rPr>
                <a:t>配置用户环境和执行服务进程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521" y="1797"/>
              <a:ext cx="4704" cy="10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defTabSz="449263">
                <a:spcBef>
                  <a:spcPts val="600"/>
                </a:spcBef>
                <a:buClr>
                  <a:srgbClr val="727CA3"/>
                </a:buClr>
                <a:buSzPct val="76000"/>
                <a:buFont typeface="Wingdings 3" pitchFamily="18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zh-CN" sz="1400">
                  <a:solidFill>
                    <a:srgbClr val="000000"/>
                  </a:solidFill>
                  <a:latin typeface="NimbusRomanNo9L-Regu" charset="0"/>
                </a:rPr>
                <a:t>Kernel</a:t>
              </a:r>
            </a:p>
            <a:p>
              <a:pPr defTabSz="449263">
                <a:spcBef>
                  <a:spcPts val="600"/>
                </a:spcBef>
                <a:buClr>
                  <a:srgbClr val="727CA3"/>
                </a:buClr>
                <a:buSzPct val="76000"/>
                <a:buFont typeface="Wingdings 3" pitchFamily="18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zh-CN" sz="1400">
                  <a:solidFill>
                    <a:srgbClr val="000000"/>
                  </a:solidFill>
                  <a:latin typeface="NimbusRomanNo9L-Regu" charset="0"/>
                </a:rPr>
                <a:t>-</a:t>
              </a:r>
              <a:r>
                <a:rPr lang="en-US" sz="1400">
                  <a:solidFill>
                    <a:srgbClr val="000000"/>
                  </a:solidFill>
                  <a:latin typeface="NimbusRomanNo9L-Regu" charset="0"/>
                </a:rPr>
                <a:t>内核自解压（</a:t>
              </a:r>
              <a:r>
                <a:rPr lang="en-US" altLang="zh-CN" sz="1400">
                  <a:solidFill>
                    <a:srgbClr val="000000"/>
                  </a:solidFill>
                  <a:latin typeface="NimbusRomanNo9L-Regu" charset="0"/>
                </a:rPr>
                <a:t>zImage</a:t>
              </a:r>
              <a:r>
                <a:rPr lang="en-US" sz="1400">
                  <a:solidFill>
                    <a:srgbClr val="000000"/>
                  </a:solidFill>
                  <a:latin typeface="NimbusRomanNo9L-Regu" charset="0"/>
                </a:rPr>
                <a:t>）</a:t>
              </a:r>
            </a:p>
            <a:p>
              <a:pPr defTabSz="449263">
                <a:spcBef>
                  <a:spcPts val="600"/>
                </a:spcBef>
                <a:buClr>
                  <a:srgbClr val="727CA3"/>
                </a:buClr>
                <a:buSzPct val="76000"/>
                <a:buFont typeface="Wingdings 3" pitchFamily="18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zh-CN" sz="1400">
                  <a:solidFill>
                    <a:srgbClr val="000000"/>
                  </a:solidFill>
                  <a:latin typeface="NimbusRomanNo9L-Regu" charset="0"/>
                </a:rPr>
                <a:t>-</a:t>
              </a:r>
              <a:r>
                <a:rPr lang="en-US" sz="1400">
                  <a:solidFill>
                    <a:srgbClr val="000000"/>
                  </a:solidFill>
                  <a:latin typeface="NimbusRomanNo9L-Regu" charset="0"/>
                </a:rPr>
                <a:t>初始化静态编译进内核的驱动模块 </a:t>
              </a:r>
              <a:r>
                <a:rPr lang="en-US" altLang="zh-CN" sz="1400">
                  <a:solidFill>
                    <a:srgbClr val="000000"/>
                  </a:solidFill>
                  <a:latin typeface="NimbusRomanNo9L-Regu" charset="0"/>
                </a:rPr>
                <a:t>(needed to access the root filesystem)</a:t>
              </a:r>
              <a:r>
                <a:rPr lang="ar-SA" altLang="zh-CN" sz="1400">
                  <a:solidFill>
                    <a:srgbClr val="000000"/>
                  </a:solidFill>
                  <a:latin typeface="NimbusRomanNo9L-Regu" charset="0"/>
                  <a:cs typeface="Arial" charset="0"/>
                </a:rPr>
                <a:t>‏</a:t>
              </a:r>
              <a:endParaRPr lang="en-US" altLang="zh-CN" sz="1400">
                <a:solidFill>
                  <a:srgbClr val="000000"/>
                </a:solidFill>
                <a:latin typeface="NimbusRomanNo9L-Regu" charset="0"/>
              </a:endParaRPr>
            </a:p>
            <a:p>
              <a:pPr defTabSz="449263">
                <a:spcBef>
                  <a:spcPts val="600"/>
                </a:spcBef>
                <a:buClr>
                  <a:srgbClr val="727CA3"/>
                </a:buClr>
                <a:buSzPct val="76000"/>
                <a:buFont typeface="Wingdings 3" pitchFamily="18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zh-CN" sz="1400">
                  <a:solidFill>
                    <a:srgbClr val="000000"/>
                  </a:solidFill>
                  <a:latin typeface="NimbusRomanNo9L-Regu" charset="0"/>
                </a:rPr>
                <a:t>-</a:t>
              </a:r>
              <a:r>
                <a:rPr lang="en-US" sz="1400">
                  <a:solidFill>
                    <a:srgbClr val="000000"/>
                  </a:solidFill>
                  <a:latin typeface="NimbusRomanNo9L-Regu" charset="0"/>
                </a:rPr>
                <a:t>挂载根文件系统 </a:t>
              </a:r>
              <a:r>
                <a:rPr lang="en-US" altLang="zh-CN" sz="1400">
                  <a:solidFill>
                    <a:srgbClr val="000000"/>
                  </a:solidFill>
                  <a:latin typeface="NimbusRomanNo9L-Regu" charset="0"/>
                </a:rPr>
                <a:t>(needed to access and run userspace programs)</a:t>
              </a:r>
              <a:r>
                <a:rPr lang="ar-SA" altLang="zh-CN" sz="1400">
                  <a:solidFill>
                    <a:srgbClr val="000000"/>
                  </a:solidFill>
                  <a:latin typeface="NimbusRomanNo9L-Regu" charset="0"/>
                  <a:cs typeface="Arial" charset="0"/>
                </a:rPr>
                <a:t>‏</a:t>
              </a:r>
              <a:endParaRPr lang="en-US" altLang="zh-CN" sz="1400">
                <a:solidFill>
                  <a:srgbClr val="000000"/>
                </a:solidFill>
                <a:latin typeface="NimbusRomanNo9L-Regu" charset="0"/>
              </a:endParaRPr>
            </a:p>
            <a:p>
              <a:pPr defTabSz="449263">
                <a:spcBef>
                  <a:spcPts val="600"/>
                </a:spcBef>
                <a:buClr>
                  <a:srgbClr val="727CA3"/>
                </a:buClr>
                <a:buSzPct val="76000"/>
                <a:buFont typeface="Wingdings 3" pitchFamily="18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zh-CN" sz="1400">
                  <a:solidFill>
                    <a:srgbClr val="000000"/>
                  </a:solidFill>
                  <a:latin typeface="NimbusRomanNo9L-Regu" charset="0"/>
                </a:rPr>
                <a:t>-</a:t>
              </a:r>
              <a:r>
                <a:rPr lang="en-US" sz="1400">
                  <a:solidFill>
                    <a:srgbClr val="000000"/>
                  </a:solidFill>
                  <a:latin typeface="NimbusRomanNo9L-Regu" charset="0"/>
                </a:rPr>
                <a:t>直接执行第一个用户空间程序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21" y="799"/>
              <a:ext cx="4704" cy="99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defTabSz="449263">
                <a:spcBef>
                  <a:spcPts val="600"/>
                </a:spcBef>
                <a:buClr>
                  <a:srgbClr val="727CA3"/>
                </a:buClr>
                <a:buSzPct val="76000"/>
                <a:buFont typeface="Wingdings 3" pitchFamily="18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zh-CN" sz="1400">
                  <a:solidFill>
                    <a:srgbClr val="000000"/>
                  </a:solidFill>
                  <a:latin typeface="NimbusRomanNo9L-Regu" charset="0"/>
                </a:rPr>
                <a:t>Bootloader</a:t>
              </a:r>
            </a:p>
            <a:p>
              <a:pPr defTabSz="449263">
                <a:spcBef>
                  <a:spcPts val="600"/>
                </a:spcBef>
                <a:buClr>
                  <a:srgbClr val="727CA3"/>
                </a:buClr>
                <a:buSzPct val="76000"/>
                <a:buFont typeface="Wingdings 3" pitchFamily="18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zh-CN" sz="1400">
                  <a:solidFill>
                    <a:srgbClr val="000000"/>
                  </a:solidFill>
                  <a:latin typeface="NimbusRomanNo9L-Regu" charset="0"/>
                </a:rPr>
                <a:t>-</a:t>
              </a:r>
              <a:r>
                <a:rPr lang="en-US" sz="1400">
                  <a:solidFill>
                    <a:srgbClr val="000000"/>
                  </a:solidFill>
                  <a:latin typeface="NimbusRomanNo9L-Regu" charset="0"/>
                </a:rPr>
                <a:t>硬件上电后跳到一个固定位置执行相应的代码</a:t>
              </a:r>
            </a:p>
            <a:p>
              <a:pPr defTabSz="449263">
                <a:spcBef>
                  <a:spcPts val="600"/>
                </a:spcBef>
                <a:buClr>
                  <a:srgbClr val="727CA3"/>
                </a:buClr>
                <a:buSzPct val="76000"/>
                <a:buFont typeface="Wingdings 3" pitchFamily="18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zh-CN" sz="1400">
                  <a:solidFill>
                    <a:srgbClr val="000000"/>
                  </a:solidFill>
                  <a:latin typeface="NimbusRomanNo9L-Regu" charset="0"/>
                </a:rPr>
                <a:t>-</a:t>
              </a:r>
              <a:r>
                <a:rPr lang="en-US" sz="1400">
                  <a:solidFill>
                    <a:srgbClr val="000000"/>
                  </a:solidFill>
                  <a:latin typeface="NimbusRomanNo9L-Regu" charset="0"/>
                </a:rPr>
                <a:t>初始化相应的设备 </a:t>
              </a:r>
              <a:r>
                <a:rPr lang="en-US" altLang="zh-CN" sz="1400">
                  <a:solidFill>
                    <a:srgbClr val="000000"/>
                  </a:solidFill>
                  <a:latin typeface="NimbusRomanNo9L-Regu" charset="0"/>
                </a:rPr>
                <a:t>(local storage, network, removable media)</a:t>
              </a:r>
              <a:r>
                <a:rPr lang="ar-SA" altLang="zh-CN" sz="1400">
                  <a:solidFill>
                    <a:srgbClr val="000000"/>
                  </a:solidFill>
                  <a:latin typeface="NimbusRomanNo9L-Regu" charset="0"/>
                  <a:cs typeface="Arial" charset="0"/>
                </a:rPr>
                <a:t>‏</a:t>
              </a:r>
              <a:endParaRPr lang="en-US" altLang="zh-CN" sz="1400">
                <a:solidFill>
                  <a:srgbClr val="000000"/>
                </a:solidFill>
                <a:latin typeface="NimbusRomanNo9L-Regu" charset="0"/>
              </a:endParaRPr>
            </a:p>
            <a:p>
              <a:pPr defTabSz="449263">
                <a:spcBef>
                  <a:spcPts val="600"/>
                </a:spcBef>
                <a:buClr>
                  <a:srgbClr val="727CA3"/>
                </a:buClr>
                <a:buSzPct val="76000"/>
                <a:buFont typeface="Wingdings 3" pitchFamily="18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zh-CN" sz="1400">
                  <a:solidFill>
                    <a:srgbClr val="000000"/>
                  </a:solidFill>
                  <a:latin typeface="NimbusRomanNo9L-Regu" charset="0"/>
                </a:rPr>
                <a:t>-</a:t>
              </a:r>
              <a:r>
                <a:rPr lang="en-US" sz="1400">
                  <a:solidFill>
                    <a:srgbClr val="000000"/>
                  </a:solidFill>
                  <a:latin typeface="NimbusRomanNo9L-Regu" charset="0"/>
                </a:rPr>
                <a:t>加载内核的代码到内存</a:t>
              </a:r>
            </a:p>
            <a:p>
              <a:pPr defTabSz="449263">
                <a:spcBef>
                  <a:spcPts val="600"/>
                </a:spcBef>
                <a:buClr>
                  <a:srgbClr val="727CA3"/>
                </a:buClr>
                <a:buSzPct val="76000"/>
                <a:buFont typeface="Wingdings 3" pitchFamily="18" charset="2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zh-CN" sz="1400">
                  <a:solidFill>
                    <a:srgbClr val="000000"/>
                  </a:solidFill>
                  <a:latin typeface="NimbusRomanNo9L-Regu" charset="0"/>
                </a:rPr>
                <a:t>-</a:t>
              </a:r>
              <a:r>
                <a:rPr lang="en-US" sz="1400">
                  <a:solidFill>
                    <a:srgbClr val="000000"/>
                  </a:solidFill>
                  <a:latin typeface="NimbusRomanNo9L-Regu" charset="0"/>
                </a:rPr>
                <a:t>跳到内核代码起始位置执行</a:t>
              </a: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521" y="799"/>
              <a:ext cx="470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521" y="1797"/>
              <a:ext cx="470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521" y="2840"/>
              <a:ext cx="470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521" y="3520"/>
              <a:ext cx="4704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521" y="799"/>
              <a:ext cx="1" cy="99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225" y="799"/>
              <a:ext cx="1" cy="272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521" y="1797"/>
              <a:ext cx="1" cy="1723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0664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200" dirty="0" smtClean="0"/>
              <a:t>arch/arm/boot/compressed/</a:t>
            </a:r>
            <a:r>
              <a:rPr lang="en-US" altLang="zh-CN" sz="1200" dirty="0" err="1" smtClean="0"/>
              <a:t>head.S</a:t>
            </a:r>
            <a:endParaRPr lang="en-US" altLang="zh-CN" sz="1200" dirty="0" smtClean="0"/>
          </a:p>
          <a:p>
            <a:pPr marL="0" indent="0">
              <a:buNone/>
            </a:pPr>
            <a:r>
              <a:rPr lang="en-US" altLang="zh-CN" sz="1200" dirty="0"/>
              <a:t>start</a:t>
            </a:r>
            <a:r>
              <a:rPr lang="en-US" altLang="zh-CN" sz="1200" dirty="0" smtClean="0"/>
              <a:t>:</a:t>
            </a:r>
          </a:p>
          <a:p>
            <a:pPr marL="0" indent="0">
              <a:buNone/>
            </a:pPr>
            <a:r>
              <a:rPr lang="en-US" altLang="zh-CN" sz="1200" dirty="0"/>
              <a:t>	</a:t>
            </a:r>
            <a:r>
              <a:rPr lang="en-US" altLang="zh-CN" sz="1200" dirty="0" smtClean="0"/>
              <a:t>……</a:t>
            </a:r>
          </a:p>
          <a:p>
            <a:pPr marL="0" indent="0">
              <a:buNone/>
            </a:pPr>
            <a:r>
              <a:rPr lang="en-US" altLang="zh-CN" sz="1200" dirty="0"/>
              <a:t>	</a:t>
            </a:r>
            <a:r>
              <a:rPr lang="en-US" altLang="zh-CN" sz="1200" dirty="0" err="1"/>
              <a:t>bl</a:t>
            </a:r>
            <a:r>
              <a:rPr lang="en-US" altLang="zh-CN" sz="1200" dirty="0"/>
              <a:t>	</a:t>
            </a:r>
            <a:r>
              <a:rPr lang="en-US" altLang="zh-CN" sz="1200" dirty="0" err="1" smtClean="0"/>
              <a:t>decompress_kernel</a:t>
            </a:r>
            <a:r>
              <a:rPr lang="en-US" altLang="zh-CN" sz="1200" dirty="0" smtClean="0"/>
              <a:t>	# </a:t>
            </a:r>
            <a:r>
              <a:rPr lang="zh-CN" altLang="en-US" sz="1200" dirty="0" smtClean="0"/>
              <a:t>解压内核</a:t>
            </a:r>
            <a:endParaRPr lang="en-US" altLang="zh-CN" sz="1200" dirty="0" smtClean="0"/>
          </a:p>
          <a:p>
            <a:pPr marL="0" indent="0">
              <a:buNone/>
            </a:pPr>
            <a:r>
              <a:rPr lang="en-US" altLang="zh-CN" sz="1200" dirty="0"/>
              <a:t>	</a:t>
            </a:r>
            <a:r>
              <a:rPr lang="en-US" altLang="zh-CN" sz="1200" dirty="0" smtClean="0"/>
              <a:t>……</a:t>
            </a:r>
          </a:p>
          <a:p>
            <a:pPr marL="0" indent="0">
              <a:buNone/>
            </a:pPr>
            <a:r>
              <a:rPr lang="en-US" altLang="zh-CN" sz="1200" dirty="0"/>
              <a:t>	b	__</a:t>
            </a:r>
            <a:r>
              <a:rPr lang="en-US" altLang="zh-CN" sz="1200" dirty="0" err="1" smtClean="0"/>
              <a:t>enter_kernel</a:t>
            </a:r>
            <a:r>
              <a:rPr lang="en-US" altLang="zh-CN" sz="1200" dirty="0" smtClean="0"/>
              <a:t>	# </a:t>
            </a:r>
            <a:r>
              <a:rPr lang="zh-CN" altLang="en-US" sz="1200" dirty="0" smtClean="0"/>
              <a:t>进入解压后的内核</a:t>
            </a:r>
            <a:endParaRPr lang="en-US" altLang="zh-CN" sz="1200" dirty="0" smtClean="0"/>
          </a:p>
          <a:p>
            <a:pPr marL="0" indent="0">
              <a:buNone/>
            </a:pPr>
            <a:r>
              <a:rPr lang="en-US" altLang="zh-CN" sz="1200" dirty="0" smtClean="0"/>
              <a:t>arch/arm/boot/compressed/</a:t>
            </a:r>
            <a:r>
              <a:rPr lang="en-US" altLang="zh-CN" sz="1200" dirty="0" err="1" smtClean="0"/>
              <a:t>misc.c</a:t>
            </a:r>
            <a:endParaRPr lang="en-US" altLang="zh-CN" sz="1200" dirty="0" smtClean="0"/>
          </a:p>
          <a:p>
            <a:pPr marL="0" indent="0">
              <a:buNone/>
            </a:pPr>
            <a:r>
              <a:rPr lang="en-US" altLang="zh-CN" sz="1200" dirty="0" smtClean="0"/>
              <a:t>void</a:t>
            </a:r>
            <a:r>
              <a:rPr lang="en-US" altLang="zh-CN" sz="1200" dirty="0"/>
              <a:t> </a:t>
            </a:r>
            <a:r>
              <a:rPr lang="en-US" altLang="zh-CN" sz="1200" dirty="0" err="1" smtClean="0"/>
              <a:t>decompress_kernel</a:t>
            </a:r>
            <a:r>
              <a:rPr lang="en-US" altLang="zh-CN" sz="1200" dirty="0" smtClean="0"/>
              <a:t>(……</a:t>
            </a:r>
            <a:r>
              <a:rPr lang="zh-CN" altLang="en-US" sz="1200" dirty="0" smtClean="0"/>
              <a:t>）</a:t>
            </a:r>
            <a:endParaRPr lang="en-US" altLang="zh-CN" sz="1200" dirty="0" smtClean="0"/>
          </a:p>
          <a:p>
            <a:pPr marL="0" indent="0">
              <a:buNone/>
            </a:pPr>
            <a:r>
              <a:rPr lang="en-US" altLang="zh-CN" sz="1200" dirty="0" smtClean="0"/>
              <a:t>{</a:t>
            </a:r>
          </a:p>
          <a:p>
            <a:pPr marL="0" indent="0">
              <a:buNone/>
            </a:pPr>
            <a:r>
              <a:rPr lang="en-US" altLang="zh-CN" sz="1200" dirty="0"/>
              <a:t>	……</a:t>
            </a:r>
            <a:endParaRPr lang="en-US" altLang="zh-CN" sz="1200" dirty="0" smtClean="0"/>
          </a:p>
          <a:p>
            <a:pPr marL="0" indent="0">
              <a:buNone/>
            </a:pPr>
            <a:r>
              <a:rPr lang="en-US" altLang="zh-CN" sz="1200" dirty="0"/>
              <a:t>	</a:t>
            </a:r>
            <a:r>
              <a:rPr lang="en-US" altLang="zh-CN" sz="1200" dirty="0" err="1"/>
              <a:t>putstr</a:t>
            </a:r>
            <a:r>
              <a:rPr lang="en-US" altLang="zh-CN" sz="1200" dirty="0" smtClean="0"/>
              <a:t>(“Uncompressing </a:t>
            </a:r>
            <a:r>
              <a:rPr lang="en-US" altLang="zh-CN" sz="1200" dirty="0"/>
              <a:t>Linux</a:t>
            </a:r>
            <a:r>
              <a:rPr lang="en-US" altLang="zh-CN" sz="1200" dirty="0" smtClean="0"/>
              <a:t>...”);		# </a:t>
            </a:r>
            <a:r>
              <a:rPr lang="zh-CN" altLang="en-US" sz="1200" dirty="0" smtClean="0"/>
              <a:t>打印解压信息</a:t>
            </a:r>
            <a:endParaRPr lang="en-US" altLang="zh-CN" sz="1200" dirty="0" smtClean="0"/>
          </a:p>
          <a:p>
            <a:pPr marL="0" indent="0">
              <a:buNone/>
            </a:pPr>
            <a:r>
              <a:rPr lang="en-US" altLang="zh-CN" sz="1200" dirty="0"/>
              <a:t>	</a:t>
            </a:r>
            <a:r>
              <a:rPr lang="en-US" altLang="zh-CN" sz="1200" dirty="0" smtClean="0"/>
              <a:t>……</a:t>
            </a:r>
          </a:p>
          <a:p>
            <a:pPr marL="0" indent="0">
              <a:buNone/>
            </a:pPr>
            <a:r>
              <a:rPr lang="en-US" altLang="zh-CN" sz="1200" dirty="0"/>
              <a:t>	</a:t>
            </a:r>
            <a:r>
              <a:rPr lang="en-US" altLang="zh-CN" sz="1200" dirty="0" err="1"/>
              <a:t>putstr</a:t>
            </a:r>
            <a:r>
              <a:rPr lang="en-US" altLang="zh-CN" sz="1200" dirty="0"/>
              <a:t>(" done, booting the kernel.\n</a:t>
            </a:r>
            <a:r>
              <a:rPr lang="en-US" altLang="zh-CN" sz="1200" dirty="0" smtClean="0"/>
              <a:t>");</a:t>
            </a:r>
          </a:p>
          <a:p>
            <a:pPr marL="0" indent="0">
              <a:buNone/>
            </a:pPr>
            <a:r>
              <a:rPr lang="en-US" altLang="zh-CN" sz="1200" dirty="0"/>
              <a:t>	</a:t>
            </a:r>
            <a:r>
              <a:rPr lang="en-US" altLang="zh-CN" sz="1200" dirty="0" smtClean="0"/>
              <a:t>……</a:t>
            </a:r>
          </a:p>
          <a:p>
            <a:pPr marL="0" indent="0">
              <a:buNone/>
            </a:pPr>
            <a:r>
              <a:rPr lang="en-US" altLang="zh-CN" sz="1200" dirty="0"/>
              <a:t>}</a:t>
            </a:r>
            <a:endParaRPr lang="zh-CN" altLang="en-US" sz="12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en-US" dirty="0"/>
              <a:t>内核启动</a:t>
            </a:r>
            <a:r>
              <a:rPr lang="zh-CN" altLang="en-US" dirty="0" smtClean="0"/>
              <a:t>流程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6231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400" dirty="0" smtClean="0"/>
              <a:t>arch/arm/kernel/</a:t>
            </a:r>
            <a:r>
              <a:rPr lang="en-US" altLang="zh-CN" sz="1400" dirty="0" err="1" smtClean="0"/>
              <a:t>head.S</a:t>
            </a:r>
            <a:endParaRPr lang="en-US" altLang="zh-CN" sz="1400" dirty="0" smtClean="0"/>
          </a:p>
          <a:p>
            <a:pPr marL="0" indent="0">
              <a:buNone/>
            </a:pPr>
            <a:r>
              <a:rPr lang="en-US" altLang="zh-CN" sz="1400" dirty="0"/>
              <a:t>ENTRY(</a:t>
            </a:r>
            <a:r>
              <a:rPr lang="en-US" altLang="zh-CN" sz="1400" dirty="0" err="1"/>
              <a:t>stext</a:t>
            </a:r>
            <a:r>
              <a:rPr lang="en-US" altLang="zh-CN" sz="1400" dirty="0" smtClean="0"/>
              <a:t>)</a:t>
            </a:r>
          </a:p>
          <a:p>
            <a:pPr marL="0" indent="0">
              <a:buNone/>
            </a:pPr>
            <a:r>
              <a:rPr lang="en-US" altLang="zh-CN" sz="1400" dirty="0"/>
              <a:t>	</a:t>
            </a:r>
            <a:r>
              <a:rPr lang="en-US" altLang="zh-CN" sz="1400" dirty="0" smtClean="0"/>
              <a:t>……</a:t>
            </a:r>
          </a:p>
          <a:p>
            <a:pPr marL="0" indent="0">
              <a:buNone/>
            </a:pPr>
            <a:r>
              <a:rPr lang="en-US" altLang="zh-CN" sz="1400" dirty="0"/>
              <a:t>	</a:t>
            </a:r>
            <a:r>
              <a:rPr lang="en-US" altLang="zh-CN" sz="1400" dirty="0" err="1"/>
              <a:t>bl</a:t>
            </a:r>
            <a:r>
              <a:rPr lang="en-US" altLang="zh-CN" sz="1400" dirty="0"/>
              <a:t>	__</a:t>
            </a:r>
            <a:r>
              <a:rPr lang="en-US" altLang="zh-CN" sz="1400" dirty="0" err="1" smtClean="0"/>
              <a:t>lookup_processor_type</a:t>
            </a:r>
            <a:r>
              <a:rPr lang="en-US" altLang="zh-CN" sz="1400" dirty="0" smtClean="0"/>
              <a:t>	# </a:t>
            </a:r>
            <a:r>
              <a:rPr lang="zh-CN" altLang="en-US" sz="1400" dirty="0" smtClean="0"/>
              <a:t>处理器是否支持</a:t>
            </a:r>
            <a:endParaRPr lang="en-US" altLang="zh-CN" sz="1400" dirty="0" smtClean="0"/>
          </a:p>
          <a:p>
            <a:pPr marL="0" indent="0">
              <a:buNone/>
            </a:pPr>
            <a:r>
              <a:rPr lang="en-US" altLang="zh-CN" sz="1400" dirty="0"/>
              <a:t>	</a:t>
            </a:r>
            <a:r>
              <a:rPr lang="en-US" altLang="zh-CN" sz="1400" dirty="0" err="1"/>
              <a:t>movs</a:t>
            </a:r>
            <a:r>
              <a:rPr lang="en-US" altLang="zh-CN" sz="1400" dirty="0"/>
              <a:t>	r10, </a:t>
            </a:r>
            <a:r>
              <a:rPr lang="en-US" altLang="zh-CN" sz="1400" dirty="0" smtClean="0"/>
              <a:t>r5</a:t>
            </a:r>
          </a:p>
          <a:p>
            <a:pPr marL="0" indent="0">
              <a:buNone/>
            </a:pPr>
            <a:r>
              <a:rPr lang="en-US" altLang="zh-CN" sz="1400" dirty="0"/>
              <a:t>	</a:t>
            </a:r>
            <a:r>
              <a:rPr lang="en-US" altLang="zh-CN" sz="1400" dirty="0" err="1"/>
              <a:t>beq</a:t>
            </a:r>
            <a:r>
              <a:rPr lang="en-US" altLang="zh-CN" sz="1400" dirty="0"/>
              <a:t>	__</a:t>
            </a:r>
            <a:r>
              <a:rPr lang="en-US" altLang="zh-CN" sz="1400" dirty="0" err="1" smtClean="0"/>
              <a:t>error_p</a:t>
            </a:r>
            <a:r>
              <a:rPr lang="en-US" altLang="zh-CN" sz="1400" dirty="0" smtClean="0"/>
              <a:t>			# </a:t>
            </a:r>
            <a:r>
              <a:rPr lang="zh-CN" altLang="en-US" sz="1400" dirty="0" smtClean="0"/>
              <a:t>不支持则打印错误消息</a:t>
            </a:r>
            <a:endParaRPr lang="en-US" altLang="zh-CN" sz="1400" dirty="0" smtClean="0"/>
          </a:p>
          <a:p>
            <a:pPr marL="0" indent="0">
              <a:buNone/>
            </a:pPr>
            <a:r>
              <a:rPr lang="en-US" altLang="zh-CN" sz="1400" dirty="0"/>
              <a:t>	</a:t>
            </a:r>
            <a:r>
              <a:rPr lang="en-US" altLang="zh-CN" sz="1400" dirty="0" err="1"/>
              <a:t>bl</a:t>
            </a:r>
            <a:r>
              <a:rPr lang="en-US" altLang="zh-CN" sz="1400" dirty="0"/>
              <a:t>	__</a:t>
            </a:r>
            <a:r>
              <a:rPr lang="en-US" altLang="zh-CN" sz="1400" dirty="0" err="1" smtClean="0"/>
              <a:t>create_page_tables</a:t>
            </a:r>
            <a:r>
              <a:rPr lang="en-US" altLang="zh-CN" sz="1400" dirty="0" smtClean="0"/>
              <a:t>		# </a:t>
            </a:r>
            <a:r>
              <a:rPr lang="zh-CN" altLang="en-US" sz="1400" dirty="0" smtClean="0"/>
              <a:t>创建页表</a:t>
            </a:r>
            <a:endParaRPr lang="en-US" altLang="zh-CN" sz="1400" dirty="0" smtClean="0"/>
          </a:p>
          <a:p>
            <a:pPr marL="0" indent="0">
              <a:buNone/>
            </a:pPr>
            <a:r>
              <a:rPr lang="en-US" altLang="zh-CN" sz="1400" dirty="0"/>
              <a:t>	</a:t>
            </a:r>
            <a:r>
              <a:rPr lang="en-US" altLang="zh-CN" sz="1400" dirty="0" err="1"/>
              <a:t>ldr</a:t>
            </a:r>
            <a:r>
              <a:rPr lang="en-US" altLang="zh-CN" sz="1400" dirty="0"/>
              <a:t>	r13, =__</a:t>
            </a:r>
            <a:r>
              <a:rPr lang="en-US" altLang="zh-CN" sz="1400" dirty="0" err="1" smtClean="0"/>
              <a:t>mmap_switched</a:t>
            </a:r>
            <a:r>
              <a:rPr lang="en-US" altLang="zh-CN" sz="1400" dirty="0" smtClean="0"/>
              <a:t>	# </a:t>
            </a:r>
            <a:r>
              <a:rPr lang="zh-CN" altLang="en-US" sz="1400" dirty="0" smtClean="0"/>
              <a:t>在</a:t>
            </a:r>
            <a:r>
              <a:rPr lang="en-US" altLang="zh-CN" sz="1400" dirty="0" smtClean="0"/>
              <a:t>MMU</a:t>
            </a:r>
            <a:r>
              <a:rPr lang="zh-CN" altLang="en-US" sz="1400" dirty="0" smtClean="0"/>
              <a:t>使能后调用</a:t>
            </a:r>
            <a:endParaRPr lang="en-US" altLang="zh-CN" sz="1400" dirty="0" smtClean="0"/>
          </a:p>
          <a:p>
            <a:pPr marL="0" indent="0">
              <a:buNone/>
            </a:pPr>
            <a:r>
              <a:rPr lang="en-US" altLang="zh-CN" sz="1400" dirty="0"/>
              <a:t>	b	__</a:t>
            </a:r>
            <a:r>
              <a:rPr lang="en-US" altLang="zh-CN" sz="1400" dirty="0" err="1" smtClean="0"/>
              <a:t>enable_mmu</a:t>
            </a:r>
            <a:r>
              <a:rPr lang="en-US" altLang="zh-CN" sz="1400" dirty="0" smtClean="0"/>
              <a:t>		# </a:t>
            </a:r>
            <a:r>
              <a:rPr lang="zh-CN" altLang="en-US" sz="1400" dirty="0" smtClean="0"/>
              <a:t>使能</a:t>
            </a:r>
            <a:r>
              <a:rPr lang="en-US" altLang="zh-CN" sz="1400" dirty="0" smtClean="0"/>
              <a:t>MMU</a:t>
            </a:r>
          </a:p>
          <a:p>
            <a:pPr marL="0" indent="0">
              <a:buNone/>
            </a:pPr>
            <a:r>
              <a:rPr lang="en-US" altLang="zh-CN" sz="1400" dirty="0" smtClean="0"/>
              <a:t>arch/arm/kernel/head-</a:t>
            </a:r>
            <a:r>
              <a:rPr lang="en-US" altLang="zh-CN" sz="1400" dirty="0" err="1" smtClean="0"/>
              <a:t>common.S</a:t>
            </a:r>
            <a:endParaRPr lang="en-US" altLang="zh-CN" sz="1400" dirty="0" smtClean="0"/>
          </a:p>
          <a:p>
            <a:pPr marL="0" indent="0">
              <a:buNone/>
            </a:pPr>
            <a:r>
              <a:rPr lang="en-US" altLang="zh-CN" sz="1400" dirty="0"/>
              <a:t>__</a:t>
            </a:r>
            <a:r>
              <a:rPr lang="en-US" altLang="zh-CN" sz="1400" dirty="0" err="1"/>
              <a:t>mmap_switched</a:t>
            </a:r>
            <a:r>
              <a:rPr lang="en-US" altLang="zh-CN" sz="1400" dirty="0"/>
              <a:t>:</a:t>
            </a:r>
            <a:endParaRPr lang="en-US" altLang="zh-CN" sz="1400" dirty="0" smtClean="0"/>
          </a:p>
          <a:p>
            <a:pPr marL="0" indent="0">
              <a:buNone/>
            </a:pPr>
            <a:r>
              <a:rPr lang="en-US" altLang="zh-CN" sz="1400" dirty="0"/>
              <a:t>	b       </a:t>
            </a:r>
            <a:r>
              <a:rPr lang="en-US" altLang="zh-CN" sz="1400" dirty="0" err="1" smtClean="0"/>
              <a:t>start_kernel</a:t>
            </a:r>
            <a:r>
              <a:rPr lang="en-US" altLang="zh-CN" sz="1400" dirty="0" smtClean="0"/>
              <a:t>			# </a:t>
            </a:r>
            <a:r>
              <a:rPr lang="zh-CN" altLang="en-US" sz="1400" dirty="0" smtClean="0"/>
              <a:t>进入内核的公共入口</a:t>
            </a:r>
            <a:endParaRPr lang="zh-CN" altLang="en-US" sz="1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en-US" dirty="0"/>
              <a:t>内核启动</a:t>
            </a:r>
            <a:r>
              <a:rPr lang="zh-CN" altLang="en-US" dirty="0" smtClean="0"/>
              <a:t>流程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07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err="1" smtClean="0"/>
              <a:t>init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main.c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err="1"/>
              <a:t>asmlinkage</a:t>
            </a:r>
            <a:r>
              <a:rPr lang="en-US" altLang="zh-CN" dirty="0"/>
              <a:t> void __</a:t>
            </a:r>
            <a:r>
              <a:rPr lang="en-US" altLang="zh-CN" dirty="0" err="1"/>
              <a:t>init</a:t>
            </a:r>
            <a:r>
              <a:rPr lang="en-US" altLang="zh-CN" dirty="0"/>
              <a:t> </a:t>
            </a:r>
            <a:r>
              <a:rPr lang="en-US" altLang="zh-CN" dirty="0" err="1"/>
              <a:t>start_kernel</a:t>
            </a:r>
            <a:r>
              <a:rPr lang="en-US" altLang="zh-CN" dirty="0"/>
              <a:t>(void</a:t>
            </a:r>
            <a:r>
              <a:rPr lang="en-US" altLang="zh-CN" dirty="0" smtClean="0"/>
              <a:t>)</a:t>
            </a:r>
          </a:p>
          <a:p>
            <a:pPr marL="0" indent="0">
              <a:buNone/>
            </a:pPr>
            <a:r>
              <a:rPr lang="en-US" altLang="zh-CN" dirty="0" smtClean="0"/>
              <a:t>{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……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setup_arch</a:t>
            </a:r>
            <a:r>
              <a:rPr lang="en-US" altLang="zh-CN" dirty="0"/>
              <a:t>(&amp;</a:t>
            </a:r>
            <a:r>
              <a:rPr lang="en-US" altLang="zh-CN" dirty="0" err="1"/>
              <a:t>command_line</a:t>
            </a:r>
            <a:r>
              <a:rPr lang="en-US" altLang="zh-CN" dirty="0" smtClean="0"/>
              <a:t>);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/* </a:t>
            </a:r>
            <a:r>
              <a:rPr lang="en-US" altLang="zh-CN" dirty="0"/>
              <a:t>arch/arm/kernel/</a:t>
            </a:r>
            <a:r>
              <a:rPr lang="en-US" altLang="zh-CN" dirty="0" err="1"/>
              <a:t>setup.c</a:t>
            </a:r>
            <a:r>
              <a:rPr lang="en-US" altLang="zh-CN" dirty="0" smtClean="0"/>
              <a:t> */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</a:t>
            </a:r>
            <a:r>
              <a:rPr lang="en-US" altLang="zh-CN" dirty="0" err="1"/>
              <a:t>mdesc</a:t>
            </a:r>
            <a:r>
              <a:rPr lang="en-US" altLang="zh-CN" dirty="0"/>
              <a:t> = </a:t>
            </a:r>
            <a:r>
              <a:rPr lang="en-US" altLang="zh-CN" dirty="0" err="1"/>
              <a:t>setup_machine_fdt</a:t>
            </a:r>
            <a:r>
              <a:rPr lang="en-US" altLang="zh-CN" dirty="0"/>
              <a:t>(__</a:t>
            </a:r>
            <a:r>
              <a:rPr lang="en-US" altLang="zh-CN" dirty="0" err="1"/>
              <a:t>atags_pointer</a:t>
            </a:r>
            <a:r>
              <a:rPr lang="en-US" altLang="zh-CN" dirty="0"/>
              <a:t>); /* </a:t>
            </a:r>
            <a:r>
              <a:rPr lang="zh-CN" altLang="zh-CN" dirty="0"/>
              <a:t>搜索匹配的</a:t>
            </a:r>
            <a:r>
              <a:rPr lang="zh-CN" altLang="zh-CN" dirty="0" smtClean="0"/>
              <a:t>机器</a:t>
            </a:r>
            <a:r>
              <a:rPr lang="en-US" altLang="zh-CN" dirty="0" smtClean="0"/>
              <a:t> */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console_init</a:t>
            </a:r>
            <a:r>
              <a:rPr lang="en-US" altLang="zh-CN" dirty="0"/>
              <a:t>(); /* </a:t>
            </a:r>
            <a:r>
              <a:rPr lang="zh-CN" altLang="zh-CN" dirty="0"/>
              <a:t>控制台</a:t>
            </a:r>
            <a:r>
              <a:rPr lang="zh-CN" altLang="zh-CN" dirty="0" smtClean="0"/>
              <a:t>初始化</a:t>
            </a:r>
            <a:r>
              <a:rPr lang="en-US" altLang="zh-CN" dirty="0" smtClean="0"/>
              <a:t> */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rest_init</a:t>
            </a:r>
            <a:r>
              <a:rPr lang="en-US" altLang="zh-CN" dirty="0" smtClean="0"/>
              <a:t>();	</a:t>
            </a:r>
            <a:r>
              <a:rPr lang="en-US" altLang="zh-CN" dirty="0"/>
              <a:t>/* </a:t>
            </a:r>
            <a:r>
              <a:rPr lang="zh-CN" altLang="zh-CN" dirty="0"/>
              <a:t>余下的初始化</a:t>
            </a:r>
            <a:r>
              <a:rPr lang="en-US" altLang="zh-CN" dirty="0"/>
              <a:t> */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}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	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en-US" dirty="0"/>
              <a:t>内核启动</a:t>
            </a:r>
            <a:r>
              <a:rPr lang="zh-CN" altLang="en-US" dirty="0" smtClean="0"/>
              <a:t>流程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635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err="1" smtClean="0"/>
              <a:t>init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main.c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err="1"/>
              <a:t>rest_init</a:t>
            </a:r>
            <a:r>
              <a:rPr lang="en-US" altLang="zh-CN" dirty="0"/>
              <a:t>(void</a:t>
            </a:r>
            <a:r>
              <a:rPr lang="en-US" altLang="zh-CN" dirty="0" smtClean="0"/>
              <a:t>)</a:t>
            </a:r>
          </a:p>
          <a:p>
            <a:pPr marL="0" indent="0">
              <a:buNone/>
            </a:pPr>
            <a:r>
              <a:rPr lang="en-US" altLang="zh-CN" dirty="0" smtClean="0"/>
              <a:t>{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kernel_thread</a:t>
            </a:r>
            <a:r>
              <a:rPr lang="en-US" altLang="zh-CN" dirty="0"/>
              <a:t>(</a:t>
            </a:r>
            <a:r>
              <a:rPr lang="en-US" altLang="zh-CN" dirty="0" err="1"/>
              <a:t>kernel_init</a:t>
            </a:r>
            <a:r>
              <a:rPr lang="en-US" altLang="zh-CN" dirty="0"/>
              <a:t>, NULL, CLONE_FS | CLONE_SIGHAND</a:t>
            </a:r>
            <a:r>
              <a:rPr lang="en-US" altLang="zh-CN" dirty="0" smtClean="0"/>
              <a:t>);</a:t>
            </a:r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en-US" altLang="zh-CN" dirty="0" err="1" smtClean="0"/>
              <a:t>schedule_preempt_disabled</a:t>
            </a:r>
            <a:r>
              <a:rPr lang="en-US" altLang="zh-CN" dirty="0"/>
              <a:t>();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	/* </a:t>
            </a:r>
            <a:r>
              <a:rPr lang="zh-CN" altLang="zh-CN" dirty="0"/>
              <a:t>抢占禁止的情况下调用</a:t>
            </a:r>
            <a:r>
              <a:rPr lang="en-US" altLang="zh-CN" dirty="0" err="1"/>
              <a:t>cpu_idle</a:t>
            </a:r>
            <a:r>
              <a:rPr lang="en-US" altLang="zh-CN" dirty="0"/>
              <a:t> */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 smtClean="0"/>
              <a:t>cpu_startup_entry</a:t>
            </a:r>
            <a:r>
              <a:rPr lang="en-US" altLang="zh-CN" dirty="0" smtClean="0"/>
              <a:t>(CPUHP_ONLINE</a:t>
            </a:r>
            <a:r>
              <a:rPr lang="en-US" altLang="zh-CN" dirty="0"/>
              <a:t>);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}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en-US" dirty="0"/>
              <a:t>内核启动</a:t>
            </a:r>
            <a:r>
              <a:rPr lang="zh-CN" altLang="en-US" dirty="0" smtClean="0"/>
              <a:t>流程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9902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400" dirty="0" err="1" smtClean="0"/>
              <a:t>init</a:t>
            </a:r>
            <a:r>
              <a:rPr lang="en-US" altLang="zh-CN" sz="1400" dirty="0" smtClean="0"/>
              <a:t>/</a:t>
            </a:r>
            <a:r>
              <a:rPr lang="en-US" altLang="zh-CN" sz="1400" dirty="0" err="1" smtClean="0"/>
              <a:t>main.c</a:t>
            </a:r>
            <a:endParaRPr lang="en-US" altLang="zh-CN" sz="1400" dirty="0" smtClean="0"/>
          </a:p>
          <a:p>
            <a:pPr marL="0" indent="0">
              <a:buNone/>
            </a:pPr>
            <a:r>
              <a:rPr lang="en-US" altLang="zh-CN" sz="1400" dirty="0" err="1"/>
              <a:t>kernel_init</a:t>
            </a:r>
            <a:r>
              <a:rPr lang="en-US" altLang="zh-CN" sz="1400" dirty="0"/>
              <a:t>(void *unused</a:t>
            </a:r>
            <a:r>
              <a:rPr lang="en-US" altLang="zh-CN" sz="1400" dirty="0" smtClean="0"/>
              <a:t>)</a:t>
            </a:r>
          </a:p>
          <a:p>
            <a:pPr marL="0" indent="0">
              <a:buNone/>
            </a:pPr>
            <a:r>
              <a:rPr lang="en-US" altLang="zh-CN" sz="1400" dirty="0" smtClean="0"/>
              <a:t>{</a:t>
            </a:r>
          </a:p>
          <a:p>
            <a:pPr marL="0" indent="0">
              <a:buNone/>
            </a:pPr>
            <a:r>
              <a:rPr lang="en-US" altLang="zh-CN" sz="1400" dirty="0" smtClean="0"/>
              <a:t>  </a:t>
            </a:r>
            <a:r>
              <a:rPr lang="en-US" altLang="zh-CN" sz="1400" dirty="0" err="1" smtClean="0"/>
              <a:t>kernel_init_freeable</a:t>
            </a:r>
            <a:r>
              <a:rPr lang="en-US" altLang="zh-CN" sz="1400" dirty="0" smtClean="0"/>
              <a:t>();</a:t>
            </a:r>
          </a:p>
          <a:p>
            <a:pPr marL="0" indent="0">
              <a:buNone/>
            </a:pPr>
            <a:r>
              <a:rPr lang="en-US" altLang="zh-CN" sz="1400" dirty="0" smtClean="0"/>
              <a:t>    </a:t>
            </a:r>
            <a:r>
              <a:rPr lang="en-US" altLang="zh-CN" sz="1400" dirty="0" err="1" smtClean="0"/>
              <a:t>do_basic_setup</a:t>
            </a:r>
            <a:r>
              <a:rPr lang="en-US" altLang="zh-CN" sz="1400" dirty="0" smtClean="0"/>
              <a:t>();</a:t>
            </a:r>
          </a:p>
          <a:p>
            <a:pPr marL="0" indent="0">
              <a:buNone/>
            </a:pPr>
            <a:r>
              <a:rPr lang="en-US" altLang="zh-CN" sz="1400" dirty="0" smtClean="0"/>
              <a:t>      /* </a:t>
            </a:r>
            <a:r>
              <a:rPr lang="zh-CN" altLang="en-US" sz="1400" dirty="0" smtClean="0"/>
              <a:t>驱动初始化 </a:t>
            </a:r>
            <a:r>
              <a:rPr lang="en-US" altLang="zh-CN" sz="1400" dirty="0" smtClean="0"/>
              <a:t>*/</a:t>
            </a:r>
          </a:p>
          <a:p>
            <a:pPr marL="0" indent="0">
              <a:buNone/>
            </a:pPr>
            <a:r>
              <a:rPr lang="en-US" altLang="zh-CN" sz="1400" dirty="0" smtClean="0"/>
              <a:t>      </a:t>
            </a:r>
            <a:r>
              <a:rPr lang="en-US" altLang="zh-CN" sz="1400" dirty="0" err="1" smtClean="0"/>
              <a:t>driver_init</a:t>
            </a:r>
            <a:r>
              <a:rPr lang="en-US" altLang="zh-CN" sz="1400" dirty="0" smtClean="0"/>
              <a:t>();	/* drivers/base/</a:t>
            </a:r>
            <a:r>
              <a:rPr lang="en-US" altLang="zh-CN" sz="1400" dirty="0" err="1" smtClean="0"/>
              <a:t>init.c</a:t>
            </a:r>
            <a:r>
              <a:rPr lang="en-US" altLang="zh-CN" sz="1400" dirty="0" smtClean="0"/>
              <a:t> */</a:t>
            </a:r>
          </a:p>
          <a:p>
            <a:pPr marL="0" indent="0">
              <a:buNone/>
            </a:pPr>
            <a:r>
              <a:rPr lang="en-US" altLang="zh-CN" sz="1400" dirty="0" smtClean="0"/>
              <a:t>      </a:t>
            </a:r>
            <a:r>
              <a:rPr lang="en-US" altLang="zh-CN" sz="1400" dirty="0" err="1" smtClean="0"/>
              <a:t>do_initcalls</a:t>
            </a:r>
            <a:r>
              <a:rPr lang="en-US" altLang="zh-CN" sz="1400" dirty="0" smtClean="0"/>
              <a:t>();</a:t>
            </a:r>
          </a:p>
          <a:p>
            <a:pPr marL="0" indent="0">
              <a:buNone/>
            </a:pPr>
            <a:r>
              <a:rPr lang="en-US" altLang="zh-CN" sz="1400" dirty="0" smtClean="0"/>
              <a:t>        /* </a:t>
            </a:r>
            <a:r>
              <a:rPr lang="zh-CN" altLang="en-US" sz="1400" dirty="0" smtClean="0"/>
              <a:t>挂载根文件系统 </a:t>
            </a:r>
            <a:r>
              <a:rPr lang="en-US" altLang="zh-CN" sz="1400" dirty="0" smtClean="0"/>
              <a:t>*/</a:t>
            </a:r>
          </a:p>
          <a:p>
            <a:pPr marL="0" indent="0">
              <a:buNone/>
            </a:pPr>
            <a:r>
              <a:rPr lang="en-US" altLang="zh-CN" sz="1400" dirty="0" smtClean="0"/>
              <a:t>        </a:t>
            </a:r>
            <a:r>
              <a:rPr lang="en-US" altLang="zh-CN" sz="1400" dirty="0" err="1" smtClean="0"/>
              <a:t>populate_rootfs</a:t>
            </a:r>
            <a:r>
              <a:rPr lang="en-US" altLang="zh-CN" sz="1400" dirty="0" smtClean="0"/>
              <a:t>; /* </a:t>
            </a:r>
            <a:r>
              <a:rPr lang="en-US" altLang="zh-CN" sz="1400" dirty="0" err="1" smtClean="0"/>
              <a:t>init</a:t>
            </a:r>
            <a:r>
              <a:rPr lang="en-US" altLang="zh-CN" sz="1400" dirty="0" smtClean="0"/>
              <a:t>/</a:t>
            </a:r>
            <a:r>
              <a:rPr lang="en-US" altLang="zh-CN" sz="1400" dirty="0" err="1" smtClean="0"/>
              <a:t>initramfs.c</a:t>
            </a:r>
            <a:r>
              <a:rPr lang="en-US" altLang="zh-CN" sz="1400" dirty="0" smtClean="0"/>
              <a:t>, </a:t>
            </a:r>
            <a:r>
              <a:rPr lang="en-US" altLang="zh-CN" sz="1400" dirty="0" err="1"/>
              <a:t>initramfs</a:t>
            </a:r>
            <a:r>
              <a:rPr lang="zh-CN" altLang="zh-CN" sz="1400" dirty="0"/>
              <a:t>或</a:t>
            </a:r>
            <a:r>
              <a:rPr lang="en-US" altLang="zh-CN" sz="1400" dirty="0" err="1"/>
              <a:t>initrd</a:t>
            </a:r>
            <a:r>
              <a:rPr lang="zh-CN" altLang="zh-CN" sz="1400" dirty="0"/>
              <a:t>的</a:t>
            </a:r>
            <a:r>
              <a:rPr lang="zh-CN" altLang="zh-CN" sz="1400" dirty="0" smtClean="0"/>
              <a:t>处理</a:t>
            </a:r>
            <a:r>
              <a:rPr lang="en-US" altLang="zh-CN" sz="1400" dirty="0" smtClean="0"/>
              <a:t> */</a:t>
            </a:r>
          </a:p>
          <a:p>
            <a:pPr marL="0" indent="0">
              <a:buNone/>
            </a:pPr>
            <a:r>
              <a:rPr lang="en-US" altLang="zh-CN" sz="1400" dirty="0" smtClean="0"/>
              <a:t>      </a:t>
            </a:r>
            <a:r>
              <a:rPr lang="en-US" altLang="zh-CN" sz="1400" dirty="0" err="1" smtClean="0"/>
              <a:t>prepare_namespace</a:t>
            </a:r>
            <a:r>
              <a:rPr lang="en-US" altLang="zh-CN" sz="1400" dirty="0" smtClean="0"/>
              <a:t>(); /* </a:t>
            </a:r>
            <a:r>
              <a:rPr lang="zh-CN" altLang="en-US" sz="1400" dirty="0" smtClean="0"/>
              <a:t>如果没有</a:t>
            </a:r>
            <a:r>
              <a:rPr lang="en-US" altLang="zh-CN" sz="1400" dirty="0" err="1"/>
              <a:t>initramfs</a:t>
            </a:r>
            <a:r>
              <a:rPr lang="zh-CN" altLang="zh-CN" sz="1400" dirty="0"/>
              <a:t>或</a:t>
            </a:r>
            <a:r>
              <a:rPr lang="en-US" altLang="zh-CN" sz="1400" dirty="0" err="1" smtClean="0"/>
              <a:t>initrd</a:t>
            </a:r>
            <a:r>
              <a:rPr lang="zh-CN" altLang="en-US" sz="1400" dirty="0" smtClean="0"/>
              <a:t>，则从其他设备上挂载根文件系统</a:t>
            </a:r>
            <a:r>
              <a:rPr lang="en-US" altLang="zh-CN" sz="1400" dirty="0" smtClean="0"/>
              <a:t> */</a:t>
            </a:r>
          </a:p>
          <a:p>
            <a:pPr marL="0" indent="0">
              <a:buNone/>
            </a:pPr>
            <a:endParaRPr lang="en-US" altLang="zh-CN" sz="1200" dirty="0" smtClean="0"/>
          </a:p>
          <a:p>
            <a:pPr marL="0" indent="0">
              <a:buNone/>
            </a:pPr>
            <a:endParaRPr lang="en-US" altLang="zh-CN" sz="1200" dirty="0" smtClean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en-US" dirty="0"/>
              <a:t>内核启动</a:t>
            </a:r>
            <a:r>
              <a:rPr lang="zh-CN" altLang="en-US" dirty="0" smtClean="0"/>
              <a:t>流程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5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400" dirty="0"/>
              <a:t>if (</a:t>
            </a:r>
            <a:r>
              <a:rPr lang="en-US" altLang="zh-CN" sz="1400" dirty="0" err="1"/>
              <a:t>execute_command</a:t>
            </a:r>
            <a:r>
              <a:rPr lang="en-US" altLang="zh-CN" sz="1400" dirty="0"/>
              <a:t>) {</a:t>
            </a:r>
            <a:endParaRPr lang="zh-CN" altLang="zh-CN" sz="1400" dirty="0"/>
          </a:p>
          <a:p>
            <a:pPr marL="0" indent="0">
              <a:buNone/>
            </a:pPr>
            <a:r>
              <a:rPr lang="en-US" altLang="zh-CN" sz="1400" dirty="0" smtClean="0"/>
              <a:t>	ret </a:t>
            </a:r>
            <a:r>
              <a:rPr lang="en-US" altLang="zh-CN" sz="1400" dirty="0"/>
              <a:t>= </a:t>
            </a:r>
            <a:r>
              <a:rPr lang="en-US" altLang="zh-CN" sz="1400" dirty="0" err="1"/>
              <a:t>run_init_process</a:t>
            </a:r>
            <a:r>
              <a:rPr lang="en-US" altLang="zh-CN" sz="1400" dirty="0"/>
              <a:t>(</a:t>
            </a:r>
            <a:r>
              <a:rPr lang="en-US" altLang="zh-CN" sz="1400" dirty="0" err="1"/>
              <a:t>execute_command</a:t>
            </a:r>
            <a:r>
              <a:rPr lang="en-US" altLang="zh-CN" sz="1400" dirty="0"/>
              <a:t>);</a:t>
            </a:r>
            <a:endParaRPr lang="zh-CN" altLang="zh-CN" sz="1400" dirty="0"/>
          </a:p>
          <a:p>
            <a:pPr marL="0" indent="0">
              <a:buNone/>
            </a:pPr>
            <a:r>
              <a:rPr lang="en-US" altLang="zh-CN" sz="1400" dirty="0" smtClean="0"/>
              <a:t>	if </a:t>
            </a:r>
            <a:r>
              <a:rPr lang="en-US" altLang="zh-CN" sz="1400" dirty="0"/>
              <a:t>(!</a:t>
            </a:r>
            <a:r>
              <a:rPr lang="en-US" altLang="zh-CN" sz="1400" dirty="0" smtClean="0"/>
              <a:t>ret) return </a:t>
            </a:r>
            <a:r>
              <a:rPr lang="en-US" altLang="zh-CN" sz="1400" dirty="0"/>
              <a:t>0;</a:t>
            </a:r>
            <a:endParaRPr lang="zh-CN" altLang="zh-CN" sz="1400" dirty="0"/>
          </a:p>
          <a:p>
            <a:pPr marL="0" indent="0">
              <a:buNone/>
            </a:pPr>
            <a:r>
              <a:rPr lang="en-US" altLang="zh-CN" sz="1400" dirty="0" smtClean="0"/>
              <a:t>	</a:t>
            </a:r>
            <a:r>
              <a:rPr lang="en-US" altLang="zh-CN" sz="1400" dirty="0" err="1" smtClean="0"/>
              <a:t>pr_err</a:t>
            </a:r>
            <a:r>
              <a:rPr lang="en-US" altLang="zh-CN" sz="1400" dirty="0" smtClean="0"/>
              <a:t>(“Failed </a:t>
            </a:r>
            <a:r>
              <a:rPr lang="en-US" altLang="zh-CN" sz="1400" dirty="0"/>
              <a:t>to execute %s (error %d).  Attempting defaults...\</a:t>
            </a:r>
            <a:r>
              <a:rPr lang="en-US" altLang="zh-CN" sz="1400" dirty="0" smtClean="0"/>
              <a:t>n”, …);</a:t>
            </a:r>
            <a:endParaRPr lang="zh-CN" altLang="zh-CN" sz="1400" dirty="0"/>
          </a:p>
          <a:p>
            <a:pPr marL="0" indent="0">
              <a:buNone/>
            </a:pPr>
            <a:r>
              <a:rPr lang="en-US" altLang="zh-CN" sz="1400" dirty="0" smtClean="0"/>
              <a:t>}   </a:t>
            </a:r>
            <a:endParaRPr lang="zh-CN" altLang="zh-CN" sz="1400" dirty="0"/>
          </a:p>
          <a:p>
            <a:pPr marL="0" indent="0">
              <a:buNone/>
            </a:pPr>
            <a:r>
              <a:rPr lang="en-US" altLang="zh-CN" sz="1400" dirty="0" smtClean="0"/>
              <a:t>/* </a:t>
            </a:r>
            <a:r>
              <a:rPr lang="zh-CN" altLang="zh-CN" sz="1400" dirty="0"/>
              <a:t>否则尝试执行下面的</a:t>
            </a:r>
            <a:r>
              <a:rPr lang="en-US" altLang="zh-CN" sz="1400" dirty="0" err="1"/>
              <a:t>init</a:t>
            </a:r>
            <a:r>
              <a:rPr lang="zh-CN" altLang="zh-CN" sz="1400" dirty="0"/>
              <a:t>程序</a:t>
            </a:r>
            <a:r>
              <a:rPr lang="en-US" altLang="zh-CN" sz="1400" dirty="0"/>
              <a:t> */</a:t>
            </a:r>
            <a:endParaRPr lang="zh-CN" altLang="zh-CN" sz="1400" dirty="0"/>
          </a:p>
          <a:p>
            <a:pPr marL="0" indent="0">
              <a:buNone/>
            </a:pPr>
            <a:r>
              <a:rPr lang="en-US" altLang="zh-CN" sz="1400" dirty="0" smtClean="0"/>
              <a:t>if </a:t>
            </a:r>
            <a:r>
              <a:rPr lang="en-US" altLang="zh-CN" sz="1400" dirty="0"/>
              <a:t>(!</a:t>
            </a:r>
            <a:r>
              <a:rPr lang="en-US" altLang="zh-CN" sz="1400" dirty="0" err="1"/>
              <a:t>try_to_run_init_process</a:t>
            </a:r>
            <a:r>
              <a:rPr lang="en-US" altLang="zh-CN" sz="1400" dirty="0"/>
              <a:t>("/</a:t>
            </a:r>
            <a:r>
              <a:rPr lang="en-US" altLang="zh-CN" sz="1400" dirty="0" err="1"/>
              <a:t>sbin</a:t>
            </a:r>
            <a:r>
              <a:rPr lang="en-US" altLang="zh-CN" sz="1400" dirty="0"/>
              <a:t>/</a:t>
            </a:r>
            <a:r>
              <a:rPr lang="en-US" altLang="zh-CN" sz="1400" dirty="0" err="1"/>
              <a:t>init</a:t>
            </a:r>
            <a:r>
              <a:rPr lang="en-US" altLang="zh-CN" sz="1400" dirty="0"/>
              <a:t>") </a:t>
            </a:r>
            <a:r>
              <a:rPr lang="en-US" altLang="zh-CN" sz="1400" dirty="0" smtClean="0"/>
              <a:t>|| !</a:t>
            </a:r>
            <a:r>
              <a:rPr lang="en-US" altLang="zh-CN" sz="1400" dirty="0" err="1"/>
              <a:t>try_to_run_init_process</a:t>
            </a:r>
            <a:r>
              <a:rPr lang="en-US" altLang="zh-CN" sz="1400" dirty="0"/>
              <a:t>("/</a:t>
            </a:r>
            <a:r>
              <a:rPr lang="en-US" altLang="zh-CN" sz="1400" dirty="0" err="1"/>
              <a:t>etc</a:t>
            </a:r>
            <a:r>
              <a:rPr lang="en-US" altLang="zh-CN" sz="1400" dirty="0"/>
              <a:t>/</a:t>
            </a:r>
            <a:r>
              <a:rPr lang="en-US" altLang="zh-CN" sz="1400" dirty="0" err="1"/>
              <a:t>init</a:t>
            </a:r>
            <a:r>
              <a:rPr lang="en-US" altLang="zh-CN" sz="1400" dirty="0"/>
              <a:t>") ||</a:t>
            </a:r>
            <a:endParaRPr lang="zh-CN" altLang="zh-CN" sz="1400" dirty="0"/>
          </a:p>
          <a:p>
            <a:pPr marL="0" indent="0">
              <a:buNone/>
            </a:pPr>
            <a:r>
              <a:rPr lang="en-US" altLang="zh-CN" sz="1400" dirty="0"/>
              <a:t> </a:t>
            </a:r>
            <a:r>
              <a:rPr lang="en-US" altLang="zh-CN" sz="1400" dirty="0" smtClean="0"/>
              <a:t>   !</a:t>
            </a:r>
            <a:r>
              <a:rPr lang="en-US" altLang="zh-CN" sz="1400" dirty="0" err="1"/>
              <a:t>try_to_run_init_process</a:t>
            </a:r>
            <a:r>
              <a:rPr lang="en-US" altLang="zh-CN" sz="1400" dirty="0"/>
              <a:t>("/bin/</a:t>
            </a:r>
            <a:r>
              <a:rPr lang="en-US" altLang="zh-CN" sz="1400" dirty="0" err="1"/>
              <a:t>init</a:t>
            </a:r>
            <a:r>
              <a:rPr lang="en-US" altLang="zh-CN" sz="1400" dirty="0"/>
              <a:t>") </a:t>
            </a:r>
            <a:r>
              <a:rPr lang="en-US" altLang="zh-CN" sz="1400" dirty="0" smtClean="0"/>
              <a:t>|| !</a:t>
            </a:r>
            <a:r>
              <a:rPr lang="en-US" altLang="zh-CN" sz="1400" dirty="0" err="1"/>
              <a:t>try_to_run_init_process</a:t>
            </a:r>
            <a:r>
              <a:rPr lang="en-US" altLang="zh-CN" sz="1400" dirty="0"/>
              <a:t>("/bin/</a:t>
            </a:r>
            <a:r>
              <a:rPr lang="en-US" altLang="zh-CN" sz="1400" dirty="0" err="1"/>
              <a:t>sh</a:t>
            </a:r>
            <a:r>
              <a:rPr lang="en-US" altLang="zh-CN" sz="1400" dirty="0"/>
              <a:t>"))</a:t>
            </a:r>
            <a:endParaRPr lang="zh-CN" altLang="zh-CN" sz="1400" dirty="0"/>
          </a:p>
          <a:p>
            <a:pPr marL="0" indent="0">
              <a:buNone/>
            </a:pPr>
            <a:r>
              <a:rPr lang="en-US" altLang="zh-CN" sz="1400" dirty="0" smtClean="0"/>
              <a:t>	return </a:t>
            </a:r>
            <a:r>
              <a:rPr lang="en-US" altLang="zh-CN" sz="1400" dirty="0"/>
              <a:t>0;</a:t>
            </a:r>
            <a:endParaRPr lang="zh-CN" altLang="zh-CN" sz="1400" dirty="0"/>
          </a:p>
          <a:p>
            <a:pPr marL="0" indent="0">
              <a:buNone/>
            </a:pPr>
            <a:r>
              <a:rPr lang="en-US" altLang="zh-CN" sz="1400" dirty="0" smtClean="0"/>
              <a:t>	/* </a:t>
            </a:r>
            <a:r>
              <a:rPr lang="zh-CN" altLang="zh-CN" sz="1400" dirty="0"/>
              <a:t>所有的尝试都失败，打印错误信息</a:t>
            </a:r>
            <a:r>
              <a:rPr lang="en-US" altLang="zh-CN" sz="1400" dirty="0"/>
              <a:t> */</a:t>
            </a:r>
            <a:endParaRPr lang="zh-CN" altLang="zh-CN" sz="1400" dirty="0"/>
          </a:p>
          <a:p>
            <a:pPr marL="0" indent="0">
              <a:buNone/>
            </a:pPr>
            <a:r>
              <a:rPr lang="en-US" altLang="zh-CN" sz="1400" dirty="0" smtClean="0"/>
              <a:t>	panic</a:t>
            </a:r>
            <a:r>
              <a:rPr lang="en-US" altLang="zh-CN" sz="1400" dirty="0"/>
              <a:t>("No working </a:t>
            </a:r>
            <a:r>
              <a:rPr lang="en-US" altLang="zh-CN" sz="1400" dirty="0" err="1"/>
              <a:t>init</a:t>
            </a:r>
            <a:r>
              <a:rPr lang="en-US" altLang="zh-CN" sz="1400" dirty="0"/>
              <a:t> found.  Try passing </a:t>
            </a:r>
            <a:r>
              <a:rPr lang="en-US" altLang="zh-CN" sz="1400" dirty="0" err="1"/>
              <a:t>init</a:t>
            </a:r>
            <a:r>
              <a:rPr lang="en-US" altLang="zh-CN" sz="1400" dirty="0"/>
              <a:t>= option to kernel. "</a:t>
            </a:r>
            <a:endParaRPr lang="zh-CN" altLang="zh-CN" sz="1400" dirty="0"/>
          </a:p>
          <a:p>
            <a:pPr marL="0" indent="0">
              <a:buNone/>
            </a:pPr>
            <a:r>
              <a:rPr lang="en-US" altLang="zh-CN" sz="1400" dirty="0" smtClean="0"/>
              <a:t>		"</a:t>
            </a:r>
            <a:r>
              <a:rPr lang="en-US" altLang="zh-CN" sz="1400" dirty="0"/>
              <a:t>See Linux Documentation/init.txt for guidance.");</a:t>
            </a:r>
            <a:endParaRPr lang="zh-CN" altLang="zh-CN" sz="1400" dirty="0"/>
          </a:p>
          <a:p>
            <a:pPr marL="0" indent="0">
              <a:buNone/>
            </a:pPr>
            <a:r>
              <a:rPr lang="en-US" altLang="zh-CN" sz="1400" dirty="0"/>
              <a:t>}</a:t>
            </a:r>
            <a:endParaRPr lang="zh-CN" altLang="zh-CN" sz="1400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en-US" dirty="0"/>
              <a:t>内核启动</a:t>
            </a:r>
            <a:r>
              <a:rPr lang="zh-CN" altLang="en-US" dirty="0" smtClean="0"/>
              <a:t>流程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888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/>
              <a:t>移植的基本工作</a:t>
            </a:r>
            <a:endParaRPr lang="zh-CN" altLang="en-US" dirty="0"/>
          </a:p>
          <a:p>
            <a:r>
              <a:rPr lang="en-US" altLang="zh-CN" dirty="0" smtClean="0"/>
              <a:t>Linux</a:t>
            </a:r>
            <a:r>
              <a:rPr lang="zh-CN" altLang="en-US" dirty="0" smtClean="0"/>
              <a:t>设备树</a:t>
            </a:r>
            <a:endParaRPr lang="zh-CN" altLang="en-US" dirty="0"/>
          </a:p>
          <a:p>
            <a:r>
              <a:rPr lang="en-US" altLang="zh-CN" dirty="0" smtClean="0"/>
              <a:t>Linux</a:t>
            </a:r>
            <a:r>
              <a:rPr lang="zh-CN" altLang="en-US" dirty="0" smtClean="0"/>
              <a:t>内核启动流程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 altLang="en-US" dirty="0"/>
              <a:t>内</a:t>
            </a:r>
            <a:r>
              <a:rPr lang="zh-CN" altLang="en-US" dirty="0" smtClean="0"/>
              <a:t>核移植基础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402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 altLang="en-US" dirty="0" smtClean="0"/>
              <a:t>移植的基本工作</a:t>
            </a:r>
            <a:endParaRPr lang="zh-CN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791323"/>
              </p:ext>
            </p:extLst>
          </p:nvPr>
        </p:nvGraphicFramePr>
        <p:xfrm>
          <a:off x="2771800" y="1275606"/>
          <a:ext cx="3240360" cy="2564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Visio" r:id="rId3" imgW="1583334" imgH="1245687" progId="Visio.Drawing.11">
                  <p:embed/>
                </p:oleObj>
              </mc:Choice>
              <mc:Fallback>
                <p:oleObj name="Visio" r:id="rId3" imgW="1583334" imgH="1245687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275606"/>
                        <a:ext cx="3240360" cy="25641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347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zh-CN" dirty="0"/>
              <a:t>板级移植通常要做以下基本工作</a:t>
            </a:r>
            <a:r>
              <a:rPr lang="zh-CN" altLang="zh-CN" dirty="0" smtClean="0"/>
              <a:t>：</a:t>
            </a:r>
            <a:endParaRPr lang="en-US" altLang="zh-CN" dirty="0" smtClean="0"/>
          </a:p>
          <a:p>
            <a:pPr lvl="1"/>
            <a:r>
              <a:rPr lang="zh-CN" altLang="zh-CN" dirty="0"/>
              <a:t>选择参考</a:t>
            </a:r>
            <a:r>
              <a:rPr lang="zh-CN" altLang="zh-CN" dirty="0" smtClean="0"/>
              <a:t>板</a:t>
            </a:r>
            <a:endParaRPr lang="en-US" altLang="zh-CN" dirty="0" smtClean="0"/>
          </a:p>
          <a:p>
            <a:pPr lvl="1"/>
            <a:r>
              <a:rPr lang="zh-CN" altLang="zh-CN" dirty="0"/>
              <a:t>参考板</a:t>
            </a:r>
            <a:r>
              <a:rPr lang="en-US" altLang="zh-CN" dirty="0"/>
              <a:t>Linux</a:t>
            </a:r>
            <a:r>
              <a:rPr lang="zh-CN" altLang="zh-CN" dirty="0"/>
              <a:t>设备驱动工作正常，至少已经驱动基本接口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zh-CN" altLang="zh-CN" dirty="0"/>
              <a:t>编译测试参考板的</a:t>
            </a:r>
            <a:r>
              <a:rPr lang="en-US" altLang="zh-CN" dirty="0"/>
              <a:t>Linux</a:t>
            </a:r>
            <a:r>
              <a:rPr lang="zh-CN" altLang="zh-CN" dirty="0" smtClean="0"/>
              <a:t>内核</a:t>
            </a:r>
            <a:endParaRPr lang="en-US" altLang="zh-CN" dirty="0" smtClean="0"/>
          </a:p>
          <a:p>
            <a:pPr lvl="1"/>
            <a:r>
              <a:rPr lang="zh-CN" altLang="zh-CN" dirty="0"/>
              <a:t>对内核进行裁剪和添加</a:t>
            </a:r>
            <a:r>
              <a:rPr lang="zh-CN" altLang="zh-CN" dirty="0" smtClean="0"/>
              <a:t>功能</a:t>
            </a:r>
            <a:endParaRPr lang="en-US" altLang="zh-CN" dirty="0" smtClean="0"/>
          </a:p>
          <a:p>
            <a:r>
              <a:rPr lang="zh-CN" altLang="zh-CN" dirty="0"/>
              <a:t>移植后的</a:t>
            </a:r>
            <a:r>
              <a:rPr lang="zh-CN" altLang="zh-CN" dirty="0" smtClean="0"/>
              <a:t>工作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$ </a:t>
            </a:r>
            <a:r>
              <a:rPr lang="en-US" altLang="zh-CN" dirty="0"/>
              <a:t>cd linux-3.14.25-fs4412/</a:t>
            </a:r>
            <a:endParaRPr lang="zh-CN" altLang="zh-CN" dirty="0"/>
          </a:p>
          <a:p>
            <a:pPr lvl="1"/>
            <a:r>
              <a:rPr lang="en-US" altLang="zh-CN" dirty="0"/>
              <a:t>$ </a:t>
            </a:r>
            <a:r>
              <a:rPr lang="en-US" altLang="zh-CN" dirty="0" err="1"/>
              <a:t>cp</a:t>
            </a:r>
            <a:r>
              <a:rPr lang="en-US" altLang="zh-CN" dirty="0"/>
              <a:t> .</a:t>
            </a:r>
            <a:r>
              <a:rPr lang="en-US" altLang="zh-CN" dirty="0" err="1"/>
              <a:t>config</a:t>
            </a:r>
            <a:r>
              <a:rPr lang="en-US" altLang="zh-CN" dirty="0"/>
              <a:t> arch/arm/</a:t>
            </a:r>
            <a:r>
              <a:rPr lang="en-US" altLang="zh-CN" dirty="0" err="1"/>
              <a:t>configs</a:t>
            </a:r>
            <a:r>
              <a:rPr lang="en-US" altLang="zh-CN" dirty="0"/>
              <a:t>/fs4412_defconfig</a:t>
            </a:r>
            <a:endParaRPr lang="zh-CN" altLang="zh-CN" dirty="0"/>
          </a:p>
          <a:p>
            <a:pPr lvl="1"/>
            <a:r>
              <a:rPr lang="en-US" altLang="zh-CN" dirty="0"/>
              <a:t>$ make ARCH=arm </a:t>
            </a:r>
            <a:r>
              <a:rPr lang="en-US" altLang="zh-CN" dirty="0" err="1" smtClean="0"/>
              <a:t>distclean</a:t>
            </a:r>
            <a:endParaRPr lang="en-US" altLang="zh-CN" dirty="0" smtClean="0"/>
          </a:p>
          <a:p>
            <a:pPr lvl="1"/>
            <a:r>
              <a:rPr lang="en-US" altLang="zh-CN" dirty="0"/>
              <a:t>$ cd ../</a:t>
            </a:r>
            <a:endParaRPr lang="zh-CN" altLang="zh-CN" dirty="0"/>
          </a:p>
          <a:p>
            <a:pPr lvl="1"/>
            <a:r>
              <a:rPr lang="en-US" altLang="zh-CN" dirty="0"/>
              <a:t>$ diff -</a:t>
            </a:r>
            <a:r>
              <a:rPr lang="en-US" altLang="zh-CN" dirty="0" err="1"/>
              <a:t>urN</a:t>
            </a:r>
            <a:r>
              <a:rPr lang="en-US" altLang="zh-CN" dirty="0"/>
              <a:t> linux-3.14.25/ linux-3.14.25-fs4412/ &gt; </a:t>
            </a:r>
            <a:r>
              <a:rPr lang="en-US" altLang="zh-CN" dirty="0" smtClean="0"/>
              <a:t>patch-linux-3.14.25-fs4412</a:t>
            </a:r>
          </a:p>
          <a:p>
            <a:pPr lvl="1"/>
            <a:r>
              <a:rPr lang="en-US" altLang="zh-CN" dirty="0"/>
              <a:t>$ </a:t>
            </a:r>
            <a:r>
              <a:rPr lang="en-US" altLang="zh-CN" dirty="0" err="1"/>
              <a:t>xz</a:t>
            </a:r>
            <a:r>
              <a:rPr lang="en-US" altLang="zh-CN" dirty="0"/>
              <a:t> patch-linux-3.14.25-fs4412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 altLang="en-US" dirty="0"/>
              <a:t>移植的基本工作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885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smtClean="0"/>
              <a:t>Device </a:t>
            </a:r>
            <a:r>
              <a:rPr lang="en-US" altLang="zh-CN" dirty="0"/>
              <a:t>Tree</a:t>
            </a:r>
            <a:r>
              <a:rPr lang="zh-CN" altLang="en-US" dirty="0"/>
              <a:t>是一种描述硬件的数据结构，它起源于 </a:t>
            </a:r>
            <a:r>
              <a:rPr lang="en-US" altLang="zh-CN" dirty="0" err="1"/>
              <a:t>OpenFirmware</a:t>
            </a:r>
            <a:r>
              <a:rPr lang="en-US" altLang="zh-CN" dirty="0"/>
              <a:t> (OF)</a:t>
            </a:r>
            <a:r>
              <a:rPr lang="zh-CN" altLang="en-US" dirty="0"/>
              <a:t>。</a:t>
            </a:r>
            <a:r>
              <a:rPr lang="en-US" altLang="zh-CN" dirty="0"/>
              <a:t>Device Tree</a:t>
            </a:r>
            <a:r>
              <a:rPr lang="zh-CN" altLang="en-US" dirty="0"/>
              <a:t>由一系列被命名的结点（</a:t>
            </a:r>
            <a:r>
              <a:rPr lang="en-US" altLang="zh-CN" dirty="0"/>
              <a:t>node</a:t>
            </a:r>
            <a:r>
              <a:rPr lang="zh-CN" altLang="en-US" dirty="0"/>
              <a:t>）和属性（</a:t>
            </a:r>
            <a:r>
              <a:rPr lang="en-US" altLang="zh-CN" dirty="0"/>
              <a:t>property</a:t>
            </a:r>
            <a:r>
              <a:rPr lang="zh-CN" altLang="en-US" dirty="0"/>
              <a:t>）组成，而结点本身可包含子结点。所谓属性，其实就是成对出现的</a:t>
            </a:r>
            <a:r>
              <a:rPr lang="en-US" altLang="zh-CN" dirty="0"/>
              <a:t>name</a:t>
            </a:r>
            <a:r>
              <a:rPr lang="zh-CN" altLang="en-US" dirty="0"/>
              <a:t>和</a:t>
            </a:r>
            <a:r>
              <a:rPr lang="en-US" altLang="zh-CN" dirty="0"/>
              <a:t>value</a:t>
            </a:r>
            <a:r>
              <a:rPr lang="zh-CN" altLang="en-US" dirty="0"/>
              <a:t>。在</a:t>
            </a:r>
            <a:r>
              <a:rPr lang="en-US" altLang="zh-CN" dirty="0"/>
              <a:t>Device Tree</a:t>
            </a:r>
            <a:r>
              <a:rPr lang="zh-CN" altLang="en-US" dirty="0"/>
              <a:t>中，可描述的信息包括（原先这些信息大多被</a:t>
            </a:r>
            <a:r>
              <a:rPr lang="en-US" altLang="zh-CN" dirty="0"/>
              <a:t>hard code</a:t>
            </a:r>
            <a:r>
              <a:rPr lang="zh-CN" altLang="en-US" dirty="0"/>
              <a:t>到</a:t>
            </a:r>
            <a:r>
              <a:rPr lang="en-US" altLang="zh-CN" dirty="0"/>
              <a:t>kernel</a:t>
            </a:r>
            <a:r>
              <a:rPr lang="zh-CN" altLang="en-US" dirty="0" smtClean="0"/>
              <a:t>中</a:t>
            </a:r>
            <a:r>
              <a:rPr lang="zh-CN" altLang="en-US" dirty="0"/>
              <a:t>	</a:t>
            </a:r>
          </a:p>
          <a:p>
            <a:pPr lvl="1"/>
            <a:r>
              <a:rPr lang="en-US" altLang="zh-CN" dirty="0"/>
              <a:t>CPU</a:t>
            </a:r>
            <a:r>
              <a:rPr lang="zh-CN" altLang="en-US" dirty="0"/>
              <a:t>的数量和类别</a:t>
            </a:r>
          </a:p>
          <a:p>
            <a:pPr lvl="1"/>
            <a:r>
              <a:rPr lang="zh-CN" altLang="en-US" dirty="0"/>
              <a:t>内存基地址和大小</a:t>
            </a:r>
          </a:p>
          <a:p>
            <a:pPr lvl="1"/>
            <a:r>
              <a:rPr lang="zh-CN" altLang="en-US" dirty="0"/>
              <a:t>总线和桥</a:t>
            </a:r>
          </a:p>
          <a:p>
            <a:pPr lvl="1"/>
            <a:r>
              <a:rPr lang="zh-CN" altLang="en-US" dirty="0"/>
              <a:t>外设连接</a:t>
            </a:r>
          </a:p>
          <a:p>
            <a:pPr lvl="1"/>
            <a:r>
              <a:rPr lang="zh-CN" altLang="en-US" dirty="0"/>
              <a:t>中断控制器和中断使用情况</a:t>
            </a:r>
          </a:p>
          <a:p>
            <a:pPr lvl="1"/>
            <a:r>
              <a:rPr lang="en-US" altLang="zh-CN" dirty="0"/>
              <a:t>GPIO</a:t>
            </a:r>
            <a:r>
              <a:rPr lang="zh-CN" altLang="en-US" dirty="0"/>
              <a:t>控制器和</a:t>
            </a:r>
            <a:r>
              <a:rPr lang="en-US" altLang="zh-CN" dirty="0"/>
              <a:t>GPIO</a:t>
            </a:r>
            <a:r>
              <a:rPr lang="zh-CN" altLang="en-US" dirty="0"/>
              <a:t>使用情况</a:t>
            </a:r>
          </a:p>
          <a:p>
            <a:pPr lvl="1"/>
            <a:r>
              <a:rPr lang="en-US" altLang="zh-CN" dirty="0"/>
              <a:t>Clock</a:t>
            </a:r>
            <a:r>
              <a:rPr lang="zh-CN" altLang="en-US" dirty="0"/>
              <a:t>控制器和</a:t>
            </a:r>
            <a:r>
              <a:rPr lang="en-US" altLang="zh-CN" dirty="0"/>
              <a:t>Clock</a:t>
            </a:r>
            <a:r>
              <a:rPr lang="zh-CN" altLang="en-US" dirty="0"/>
              <a:t>使用情况</a:t>
            </a:r>
          </a:p>
          <a:p>
            <a:pPr lvl="1"/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 smtClean="0"/>
              <a:t>Linux</a:t>
            </a:r>
            <a:r>
              <a:rPr lang="zh-CN" altLang="en-US" dirty="0" smtClean="0"/>
              <a:t>设备树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874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/>
              <a:t>DTS</a:t>
            </a:r>
            <a:r>
              <a:rPr lang="zh-CN" altLang="en-US" dirty="0"/>
              <a:t>（</a:t>
            </a:r>
            <a:r>
              <a:rPr lang="en-US" altLang="zh-CN" dirty="0"/>
              <a:t>device tree source</a:t>
            </a:r>
            <a:r>
              <a:rPr lang="zh-CN" altLang="en-US" dirty="0"/>
              <a:t>）</a:t>
            </a:r>
          </a:p>
          <a:p>
            <a:pPr marL="57150" indent="0">
              <a:buNone/>
            </a:pPr>
            <a:r>
              <a:rPr lang="en-US" altLang="zh-CN" dirty="0" smtClean="0"/>
              <a:t>.</a:t>
            </a:r>
            <a:r>
              <a:rPr lang="en-US" altLang="zh-CN" dirty="0" err="1"/>
              <a:t>dts</a:t>
            </a:r>
            <a:r>
              <a:rPr lang="zh-CN" altLang="en-US" dirty="0"/>
              <a:t>文件是一种</a:t>
            </a:r>
            <a:r>
              <a:rPr lang="en-US" altLang="zh-CN" dirty="0"/>
              <a:t>ASCII </a:t>
            </a:r>
            <a:r>
              <a:rPr lang="zh-CN" altLang="en-US" dirty="0"/>
              <a:t>文本格式的</a:t>
            </a:r>
            <a:r>
              <a:rPr lang="en-US" altLang="zh-CN" dirty="0"/>
              <a:t>Device Tree</a:t>
            </a:r>
            <a:r>
              <a:rPr lang="zh-CN" altLang="en-US" dirty="0"/>
              <a:t>描述，此文本格式非常人性化，适合人类的阅读习惯。基本上，在</a:t>
            </a:r>
            <a:r>
              <a:rPr lang="en-US" altLang="zh-CN" dirty="0"/>
              <a:t>ARM Linux</a:t>
            </a:r>
            <a:r>
              <a:rPr lang="zh-CN" altLang="en-US" dirty="0"/>
              <a:t>在，一个</a:t>
            </a:r>
            <a:r>
              <a:rPr lang="en-US" altLang="zh-CN" dirty="0"/>
              <a:t>.</a:t>
            </a:r>
            <a:r>
              <a:rPr lang="en-US" altLang="zh-CN" dirty="0" err="1"/>
              <a:t>dts</a:t>
            </a:r>
            <a:r>
              <a:rPr lang="zh-CN" altLang="en-US" dirty="0"/>
              <a:t>文件对应一个</a:t>
            </a:r>
            <a:r>
              <a:rPr lang="en-US" altLang="zh-CN" dirty="0"/>
              <a:t>ARM</a:t>
            </a:r>
            <a:r>
              <a:rPr lang="zh-CN" altLang="en-US" dirty="0"/>
              <a:t>的</a:t>
            </a:r>
            <a:r>
              <a:rPr lang="en-US" altLang="zh-CN" dirty="0"/>
              <a:t>machine</a:t>
            </a:r>
            <a:r>
              <a:rPr lang="zh-CN" altLang="en-US" dirty="0"/>
              <a:t>，一般放置在内核的</a:t>
            </a:r>
            <a:r>
              <a:rPr lang="en-US" altLang="zh-CN" dirty="0"/>
              <a:t>arch/arm/boot/</a:t>
            </a:r>
            <a:r>
              <a:rPr lang="en-US" altLang="zh-CN" dirty="0" err="1"/>
              <a:t>dts</a:t>
            </a:r>
            <a:r>
              <a:rPr lang="en-US" altLang="zh-CN" dirty="0"/>
              <a:t>/</a:t>
            </a:r>
            <a:r>
              <a:rPr lang="zh-CN" altLang="en-US" dirty="0"/>
              <a:t>目录。</a:t>
            </a:r>
          </a:p>
          <a:p>
            <a:pPr marL="57150" indent="0">
              <a:buNone/>
            </a:pPr>
            <a:r>
              <a:rPr lang="zh-CN" altLang="en-US" dirty="0" smtClean="0"/>
              <a:t>如</a:t>
            </a:r>
            <a:r>
              <a:rPr lang="zh-CN" altLang="en-US" dirty="0"/>
              <a:t>：</a:t>
            </a:r>
            <a:r>
              <a:rPr lang="en-US" altLang="zh-CN" dirty="0"/>
              <a:t>arch/arm/boot/</a:t>
            </a:r>
            <a:r>
              <a:rPr lang="en-US" altLang="zh-CN" dirty="0" err="1"/>
              <a:t>dts</a:t>
            </a:r>
            <a:r>
              <a:rPr lang="en-US" altLang="zh-CN" dirty="0"/>
              <a:t>/exynos4412-origen.dts</a:t>
            </a:r>
          </a:p>
          <a:p>
            <a:endParaRPr lang="en-US" altLang="zh-CN" dirty="0"/>
          </a:p>
          <a:p>
            <a:pPr marL="57150" indent="0">
              <a:buNone/>
            </a:pPr>
            <a:r>
              <a:rPr lang="zh-CN" altLang="en-US" dirty="0" smtClean="0"/>
              <a:t>由于</a:t>
            </a:r>
            <a:r>
              <a:rPr lang="zh-CN" altLang="en-US" dirty="0"/>
              <a:t>一个</a:t>
            </a:r>
            <a:r>
              <a:rPr lang="en-US" altLang="zh-CN" dirty="0" err="1"/>
              <a:t>SoC</a:t>
            </a:r>
            <a:r>
              <a:rPr lang="zh-CN" altLang="en-US" dirty="0"/>
              <a:t>可能对应多个</a:t>
            </a:r>
            <a:r>
              <a:rPr lang="en-US" altLang="zh-CN" dirty="0"/>
              <a:t>machine</a:t>
            </a:r>
            <a:r>
              <a:rPr lang="zh-CN" altLang="en-US" dirty="0"/>
              <a:t>（一个</a:t>
            </a:r>
            <a:r>
              <a:rPr lang="en-US" altLang="zh-CN" dirty="0" err="1"/>
              <a:t>SoC</a:t>
            </a:r>
            <a:r>
              <a:rPr lang="zh-CN" altLang="en-US" dirty="0"/>
              <a:t>可以对应多个产品和电路板），势必这些</a:t>
            </a:r>
            <a:r>
              <a:rPr lang="en-US" altLang="zh-CN" dirty="0"/>
              <a:t>.</a:t>
            </a:r>
            <a:r>
              <a:rPr lang="en-US" altLang="zh-CN" dirty="0" err="1"/>
              <a:t>dts</a:t>
            </a:r>
            <a:r>
              <a:rPr lang="zh-CN" altLang="en-US" dirty="0"/>
              <a:t>文件需包含许多共同的部分，</a:t>
            </a:r>
            <a:r>
              <a:rPr lang="en-US" altLang="zh-CN" dirty="0"/>
              <a:t>Linux</a:t>
            </a:r>
            <a:r>
              <a:rPr lang="zh-CN" altLang="en-US" dirty="0"/>
              <a:t>内核为了简化，把</a:t>
            </a:r>
            <a:r>
              <a:rPr lang="en-US" altLang="zh-CN" dirty="0" err="1"/>
              <a:t>SoC</a:t>
            </a:r>
            <a:r>
              <a:rPr lang="zh-CN" altLang="en-US" dirty="0"/>
              <a:t>公用的部分或者多个</a:t>
            </a:r>
            <a:r>
              <a:rPr lang="en-US" altLang="zh-CN" dirty="0"/>
              <a:t>machine</a:t>
            </a:r>
            <a:r>
              <a:rPr lang="zh-CN" altLang="en-US" dirty="0"/>
              <a:t>共同的部分一般提炼为</a:t>
            </a:r>
            <a:r>
              <a:rPr lang="en-US" altLang="zh-CN" dirty="0"/>
              <a:t>.</a:t>
            </a:r>
            <a:r>
              <a:rPr lang="en-US" altLang="zh-CN" dirty="0" err="1"/>
              <a:t>dtsi</a:t>
            </a:r>
            <a:r>
              <a:rPr lang="zh-CN" altLang="en-US" dirty="0"/>
              <a:t>，类似于</a:t>
            </a:r>
            <a:r>
              <a:rPr lang="en-US" altLang="zh-CN" dirty="0"/>
              <a:t>C</a:t>
            </a:r>
            <a:r>
              <a:rPr lang="zh-CN" altLang="en-US" dirty="0"/>
              <a:t>语言的头文件。</a:t>
            </a:r>
          </a:p>
          <a:p>
            <a:pPr marL="57150" indent="0">
              <a:buNone/>
            </a:pPr>
            <a:r>
              <a:rPr lang="zh-CN" altLang="en-US" dirty="0" smtClean="0"/>
              <a:t>如</a:t>
            </a:r>
            <a:r>
              <a:rPr lang="zh-CN" altLang="en-US" dirty="0"/>
              <a:t>：</a:t>
            </a:r>
            <a:r>
              <a:rPr lang="en-US" altLang="zh-CN" dirty="0"/>
              <a:t>arch/arm/boot/</a:t>
            </a:r>
            <a:r>
              <a:rPr lang="en-US" altLang="zh-CN" dirty="0" err="1"/>
              <a:t>dts</a:t>
            </a:r>
            <a:r>
              <a:rPr lang="en-US" altLang="zh-CN" dirty="0"/>
              <a:t>/</a:t>
            </a:r>
            <a:r>
              <a:rPr lang="en-US" altLang="zh-CN" dirty="0" err="1"/>
              <a:t>skeleton.dtsi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en-US" dirty="0"/>
              <a:t>设备树</a:t>
            </a:r>
          </a:p>
        </p:txBody>
      </p:sp>
    </p:spTree>
    <p:extLst>
      <p:ext uri="{BB962C8B-B14F-4D97-AF65-F5344CB8AC3E}">
        <p14:creationId xmlns:p14="http://schemas.microsoft.com/office/powerpoint/2010/main" val="631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/>
              <a:t>设备树语法：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.</a:t>
            </a:r>
            <a:r>
              <a:rPr lang="en-US" altLang="zh-CN" dirty="0" err="1"/>
              <a:t>dts</a:t>
            </a:r>
            <a:r>
              <a:rPr lang="zh-CN" altLang="en-US" dirty="0"/>
              <a:t>和</a:t>
            </a:r>
            <a:r>
              <a:rPr lang="en-US" altLang="zh-CN" dirty="0"/>
              <a:t>.</a:t>
            </a:r>
            <a:r>
              <a:rPr lang="en-US" altLang="zh-CN" dirty="0" err="1"/>
              <a:t>dtsi</a:t>
            </a:r>
            <a:r>
              <a:rPr lang="zh-CN" altLang="en-US" dirty="0"/>
              <a:t>文件的基本元素为结点和</a:t>
            </a:r>
            <a:r>
              <a:rPr lang="zh-CN" altLang="en-US" dirty="0" smtClean="0"/>
              <a:t>属性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/>
              <a:t>有</a:t>
            </a:r>
            <a:r>
              <a:rPr lang="zh-CN" altLang="en-US" dirty="0"/>
              <a:t>一个</a:t>
            </a:r>
            <a:r>
              <a:rPr lang="en-US" altLang="zh-CN" dirty="0"/>
              <a:t>root</a:t>
            </a:r>
            <a:r>
              <a:rPr lang="zh-CN" altLang="en-US" dirty="0"/>
              <a:t>结点”</a:t>
            </a:r>
            <a:r>
              <a:rPr lang="en-US" altLang="zh-CN" dirty="0"/>
              <a:t>\”,</a:t>
            </a:r>
            <a:r>
              <a:rPr lang="zh-CN" altLang="en-US" dirty="0"/>
              <a:t>，</a:t>
            </a:r>
            <a:r>
              <a:rPr lang="en-US" altLang="zh-CN" dirty="0"/>
              <a:t>root</a:t>
            </a:r>
            <a:r>
              <a:rPr lang="zh-CN" altLang="en-US" dirty="0"/>
              <a:t>结点下又可以有一系列子节点如：</a:t>
            </a:r>
          </a:p>
          <a:p>
            <a:pPr marL="0" indent="0">
              <a:buNone/>
            </a:pPr>
            <a:r>
              <a:rPr lang="en-US" altLang="zh-CN" sz="1200" dirty="0" smtClean="0"/>
              <a:t>/ </a:t>
            </a:r>
            <a:r>
              <a:rPr lang="en-US" altLang="zh-CN" sz="1200" dirty="0"/>
              <a:t>{</a:t>
            </a:r>
          </a:p>
          <a:p>
            <a:pPr marL="0" indent="0">
              <a:buNone/>
            </a:pPr>
            <a:r>
              <a:rPr lang="en-US" altLang="zh-CN" sz="1200" dirty="0" smtClean="0"/>
              <a:t>	node1 </a:t>
            </a:r>
            <a:r>
              <a:rPr lang="en-US" altLang="zh-CN" sz="1200" dirty="0"/>
              <a:t>{</a:t>
            </a:r>
          </a:p>
          <a:p>
            <a:pPr marL="0" indent="0">
              <a:buNone/>
            </a:pPr>
            <a:r>
              <a:rPr lang="en-US" altLang="zh-CN" sz="1200" dirty="0" smtClean="0"/>
              <a:t>		child-node1</a:t>
            </a:r>
            <a:r>
              <a:rPr lang="en-US" altLang="zh-CN" sz="1200" dirty="0"/>
              <a:t>{</a:t>
            </a:r>
          </a:p>
          <a:p>
            <a:pPr marL="0" indent="0">
              <a:buNone/>
            </a:pPr>
            <a:r>
              <a:rPr lang="en-US" altLang="zh-CN" sz="1200" dirty="0" smtClean="0"/>
              <a:t>		};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 smtClean="0"/>
              <a:t>		child-node2</a:t>
            </a:r>
            <a:r>
              <a:rPr lang="en-US" altLang="zh-CN" sz="1200" dirty="0"/>
              <a:t>{</a:t>
            </a:r>
          </a:p>
          <a:p>
            <a:pPr marL="0" indent="0">
              <a:buNone/>
            </a:pPr>
            <a:r>
              <a:rPr lang="en-US" altLang="zh-CN" sz="1200" dirty="0" smtClean="0"/>
              <a:t>		};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 smtClean="0"/>
              <a:t>	};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 smtClean="0"/>
              <a:t>	node2 </a:t>
            </a:r>
            <a:r>
              <a:rPr lang="en-US" altLang="zh-CN" sz="1200" dirty="0"/>
              <a:t>{</a:t>
            </a:r>
          </a:p>
          <a:p>
            <a:pPr marL="0" indent="0">
              <a:buNone/>
            </a:pPr>
            <a:r>
              <a:rPr lang="en-US" altLang="zh-CN" sz="1200" dirty="0" smtClean="0"/>
              <a:t>	};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 smtClean="0"/>
              <a:t>};</a:t>
            </a:r>
            <a:endParaRPr lang="en-US" altLang="zh-CN" sz="12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en-US" dirty="0"/>
              <a:t>设备树</a:t>
            </a:r>
          </a:p>
        </p:txBody>
      </p:sp>
    </p:spTree>
    <p:extLst>
      <p:ext uri="{BB962C8B-B14F-4D97-AF65-F5344CB8AC3E}">
        <p14:creationId xmlns:p14="http://schemas.microsoft.com/office/powerpoint/2010/main" val="386882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/>
              <a:t>根节点属性</a:t>
            </a:r>
          </a:p>
          <a:p>
            <a:pPr marL="0" indent="0">
              <a:buNone/>
            </a:pPr>
            <a:r>
              <a:rPr lang="en-US" altLang="zh-CN" sz="1200" dirty="0"/>
              <a:t>/ { </a:t>
            </a:r>
          </a:p>
          <a:p>
            <a:pPr marL="0" indent="0">
              <a:buNone/>
            </a:pPr>
            <a:r>
              <a:rPr lang="en-US" altLang="zh-CN" sz="1200" dirty="0" smtClean="0"/>
              <a:t>	model </a:t>
            </a:r>
            <a:r>
              <a:rPr lang="en-US" altLang="zh-CN" sz="1200" dirty="0"/>
              <a:t>= "</a:t>
            </a:r>
            <a:r>
              <a:rPr lang="en-US" altLang="zh-CN" sz="1200" dirty="0" err="1"/>
              <a:t>Insignal</a:t>
            </a:r>
            <a:r>
              <a:rPr lang="en-US" altLang="zh-CN" sz="1200" dirty="0"/>
              <a:t> Origen evaluation board based on </a:t>
            </a:r>
            <a:r>
              <a:rPr lang="en-US" altLang="zh-CN" sz="1200" dirty="0" smtClean="0"/>
              <a:t>Exynos4412</a:t>
            </a:r>
            <a:r>
              <a:rPr lang="en-US" altLang="zh-CN" sz="1200" dirty="0"/>
              <a:t>";</a:t>
            </a:r>
          </a:p>
          <a:p>
            <a:pPr marL="0" indent="0">
              <a:buNone/>
            </a:pPr>
            <a:r>
              <a:rPr lang="en-US" altLang="zh-CN" sz="1200" dirty="0" smtClean="0"/>
              <a:t>	compatible </a:t>
            </a:r>
            <a:r>
              <a:rPr lang="en-US" altLang="zh-CN" sz="1200" dirty="0"/>
              <a:t>= "insignal,origen4412", </a:t>
            </a:r>
            <a:r>
              <a:rPr lang="en-US" altLang="zh-CN" sz="1200" dirty="0" smtClean="0"/>
              <a:t>"</a:t>
            </a:r>
            <a:r>
              <a:rPr lang="en-US" altLang="zh-CN" sz="1200" dirty="0"/>
              <a:t>samsung,exynos4412";</a:t>
            </a:r>
          </a:p>
          <a:p>
            <a:pPr marL="0" indent="0">
              <a:buNone/>
            </a:pPr>
            <a:r>
              <a:rPr lang="en-US" altLang="zh-CN" sz="1200" dirty="0" smtClean="0"/>
              <a:t>	#</a:t>
            </a:r>
            <a:r>
              <a:rPr lang="en-US" altLang="zh-CN" sz="1200" dirty="0"/>
              <a:t>address-cells = &lt;1&gt;</a:t>
            </a:r>
          </a:p>
          <a:p>
            <a:pPr marL="0" indent="0">
              <a:buNone/>
            </a:pPr>
            <a:r>
              <a:rPr lang="en-US" altLang="zh-CN" sz="1200" dirty="0" smtClean="0"/>
              <a:t>	#</a:t>
            </a:r>
            <a:r>
              <a:rPr lang="en-US" altLang="zh-CN" sz="1200" dirty="0"/>
              <a:t>size-cells = &lt;1&gt;</a:t>
            </a:r>
          </a:p>
          <a:p>
            <a:pPr marL="0" indent="0">
              <a:buNone/>
            </a:pPr>
            <a:r>
              <a:rPr lang="en-US" altLang="zh-CN" sz="1200" dirty="0" smtClean="0"/>
              <a:t>	…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sz="1200" dirty="0" smtClean="0"/>
              <a:t>};</a:t>
            </a:r>
            <a:endParaRPr lang="en-US" altLang="zh-CN" sz="1200" dirty="0"/>
          </a:p>
          <a:p>
            <a:pPr marL="0" indent="0">
              <a:buNone/>
            </a:pPr>
            <a:r>
              <a:rPr lang="en-US" altLang="zh-CN" dirty="0" smtClean="0"/>
              <a:t>model </a:t>
            </a:r>
            <a:r>
              <a:rPr lang="zh-CN" altLang="en-US" dirty="0"/>
              <a:t>：表示具体某一个</a:t>
            </a:r>
            <a:r>
              <a:rPr lang="en-US" altLang="zh-CN" dirty="0"/>
              <a:t>machine </a:t>
            </a:r>
          </a:p>
          <a:p>
            <a:pPr marL="0" indent="0">
              <a:buNone/>
            </a:pPr>
            <a:r>
              <a:rPr lang="en-US" altLang="zh-CN" dirty="0" smtClean="0"/>
              <a:t>compatible</a:t>
            </a:r>
            <a:r>
              <a:rPr lang="zh-CN" altLang="en-US" dirty="0"/>
              <a:t>：表示支持的一系列</a:t>
            </a:r>
            <a:r>
              <a:rPr lang="en-US" altLang="zh-CN" dirty="0"/>
              <a:t>machine</a:t>
            </a:r>
            <a:r>
              <a:rPr lang="zh-CN" altLang="en-US" dirty="0"/>
              <a:t>，第一个是主要支持</a:t>
            </a:r>
            <a:r>
              <a:rPr lang="en-US" altLang="zh-CN" dirty="0"/>
              <a:t>machine</a:t>
            </a:r>
            <a:r>
              <a:rPr lang="zh-CN" altLang="en-US" dirty="0"/>
              <a:t>，后边是兼容的</a:t>
            </a:r>
            <a:r>
              <a:rPr lang="en-US" altLang="zh-CN" dirty="0"/>
              <a:t>machine</a:t>
            </a:r>
            <a:r>
              <a:rPr lang="zh-CN" altLang="en-US" dirty="0"/>
              <a:t>，用来表示每个设备的子节点也有这个属性，用来将驱动和设备绑定。</a:t>
            </a:r>
          </a:p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en-US" dirty="0"/>
              <a:t>设备树</a:t>
            </a:r>
          </a:p>
        </p:txBody>
      </p:sp>
    </p:spTree>
    <p:extLst>
      <p:ext uri="{BB962C8B-B14F-4D97-AF65-F5344CB8AC3E}">
        <p14:creationId xmlns:p14="http://schemas.microsoft.com/office/powerpoint/2010/main" val="33712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71463" indent="-27146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zh-CN" altLang="en-US" dirty="0"/>
              <a:t>子节点属性</a:t>
            </a:r>
            <a:endParaRPr lang="en-US" altLang="zh-CN" dirty="0"/>
          </a:p>
          <a:p>
            <a:pPr marL="0" indent="0" defTabSz="449263"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200" dirty="0"/>
              <a:t>     firmware@0203F000 {</a:t>
            </a:r>
          </a:p>
          <a:p>
            <a:pPr marL="0" indent="0" defTabSz="449263"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200" dirty="0"/>
              <a:t> 	compatible = "</a:t>
            </a:r>
            <a:r>
              <a:rPr lang="en-US" altLang="zh-CN" sz="1200" dirty="0" err="1"/>
              <a:t>samsung,secure</a:t>
            </a:r>
            <a:r>
              <a:rPr lang="en-US" altLang="zh-CN" sz="1200" dirty="0"/>
              <a:t>-firmware";</a:t>
            </a:r>
          </a:p>
          <a:p>
            <a:pPr marL="0" indent="0" defTabSz="449263"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200" dirty="0"/>
              <a:t> 	</a:t>
            </a:r>
            <a:r>
              <a:rPr lang="en-US" altLang="zh-CN" sz="1200" dirty="0" err="1"/>
              <a:t>reg</a:t>
            </a:r>
            <a:r>
              <a:rPr lang="en-US" altLang="zh-CN" sz="1200" dirty="0"/>
              <a:t> = &lt;0x0203F000 0x1000&gt;;</a:t>
            </a:r>
          </a:p>
          <a:p>
            <a:pPr marL="0" indent="0" defTabSz="449263"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200" dirty="0"/>
              <a:t>      };</a:t>
            </a:r>
          </a:p>
          <a:p>
            <a:pPr marL="0" indent="0" defTabSz="449263"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/>
              <a:t> </a:t>
            </a:r>
            <a:r>
              <a:rPr lang="en-US" altLang="zh-CN" dirty="0" smtClean="0"/>
              <a:t>  compatible</a:t>
            </a:r>
            <a:r>
              <a:rPr lang="zh-CN" altLang="en-US" dirty="0"/>
              <a:t>：同上用来绑定一个驱动和设备</a:t>
            </a:r>
            <a:endParaRPr lang="en-US" altLang="zh-CN" dirty="0"/>
          </a:p>
          <a:p>
            <a:pPr marL="0" indent="0" defTabSz="449263"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smtClean="0"/>
              <a:t>   </a:t>
            </a:r>
            <a:r>
              <a:rPr lang="en-US" altLang="zh-CN" dirty="0" err="1" smtClean="0"/>
              <a:t>reg</a:t>
            </a:r>
            <a:r>
              <a:rPr lang="zh-CN" altLang="en-US" dirty="0"/>
              <a:t>：可寻址设备用来表示编码地址信息，是一个列表</a:t>
            </a:r>
            <a:endParaRPr lang="en-US" altLang="zh-CN" dirty="0"/>
          </a:p>
          <a:p>
            <a:pPr marL="0" indent="0" defTabSz="449263"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zh-CN" altLang="en-US" dirty="0" smtClean="0"/>
              <a:t>   格式</a:t>
            </a:r>
            <a:r>
              <a:rPr lang="zh-CN" altLang="en-US" dirty="0"/>
              <a:t>：</a:t>
            </a:r>
            <a:r>
              <a:rPr lang="en-US" altLang="zh-CN" dirty="0" err="1"/>
              <a:t>reg</a:t>
            </a:r>
            <a:r>
              <a:rPr lang="en-US" altLang="zh-CN" dirty="0"/>
              <a:t> = &lt;addr1 len1 [addr2 len2] [addr3 len3]&gt;</a:t>
            </a:r>
          </a:p>
          <a:p>
            <a:pPr marL="0" indent="0" defTabSz="449263"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smtClean="0"/>
              <a:t>   </a:t>
            </a:r>
            <a:r>
              <a:rPr lang="en-US" altLang="zh-CN" dirty="0" err="1" smtClean="0"/>
              <a:t>addr</a:t>
            </a:r>
            <a:r>
              <a:rPr lang="zh-CN" altLang="en-US" dirty="0"/>
              <a:t>表示地址起始，</a:t>
            </a:r>
            <a:r>
              <a:rPr lang="en-US" altLang="zh-CN" dirty="0" err="1"/>
              <a:t>len</a:t>
            </a:r>
            <a:r>
              <a:rPr lang="zh-CN" altLang="en-US" dirty="0"/>
              <a:t>表示范围，这两个字段长度可变如父节点</a:t>
            </a:r>
            <a:r>
              <a:rPr lang="en-US" altLang="zh-CN" dirty="0"/>
              <a:t>#address-cells=&lt;1&gt;</a:t>
            </a:r>
            <a:r>
              <a:rPr lang="zh-CN" altLang="en-US" dirty="0"/>
              <a:t>和 </a:t>
            </a:r>
            <a:r>
              <a:rPr lang="en-US" altLang="zh-CN" dirty="0"/>
              <a:t>#size-cells=&lt;1&gt;</a:t>
            </a:r>
            <a:r>
              <a:rPr lang="zh-CN" altLang="en-US" dirty="0"/>
              <a:t>，</a:t>
            </a:r>
            <a:r>
              <a:rPr lang="en-US" altLang="zh-CN" dirty="0"/>
              <a:t>0x0203F0000</a:t>
            </a:r>
            <a:r>
              <a:rPr lang="zh-CN" altLang="en-US" dirty="0"/>
              <a:t>为地址起始，</a:t>
            </a:r>
            <a:r>
              <a:rPr lang="en-US" altLang="zh-CN" dirty="0"/>
              <a:t>0x1000</a:t>
            </a:r>
            <a:r>
              <a:rPr lang="zh-CN" altLang="en-US" dirty="0"/>
              <a:t>为范围，如个父节点</a:t>
            </a:r>
            <a:r>
              <a:rPr lang="en-US" altLang="zh-CN" dirty="0"/>
              <a:t>#address-cells=&lt;2&gt;</a:t>
            </a:r>
            <a:r>
              <a:rPr lang="zh-CN" altLang="en-US" dirty="0"/>
              <a:t>和 </a:t>
            </a:r>
            <a:r>
              <a:rPr lang="en-US" altLang="zh-CN" dirty="0"/>
              <a:t>#size-cells=&lt;0&gt;</a:t>
            </a:r>
            <a:r>
              <a:rPr lang="zh-CN" altLang="en-US" dirty="0"/>
              <a:t>，</a:t>
            </a:r>
            <a:r>
              <a:rPr lang="en-US" altLang="zh-CN" dirty="0"/>
              <a:t>0x0203F0000,0x1000</a:t>
            </a:r>
            <a:r>
              <a:rPr lang="zh-CN" altLang="en-US" dirty="0"/>
              <a:t>都是地址，如果不希望继承父节点则可以在本结点中添加</a:t>
            </a:r>
            <a:r>
              <a:rPr lang="en-US" altLang="zh-CN" dirty="0"/>
              <a:t>#address-cells</a:t>
            </a:r>
            <a:r>
              <a:rPr lang="zh-CN" altLang="en-US" dirty="0"/>
              <a:t>和 </a:t>
            </a:r>
            <a:r>
              <a:rPr lang="en-US" altLang="zh-CN" dirty="0"/>
              <a:t>#size-cells</a:t>
            </a:r>
            <a:r>
              <a:rPr lang="zh-CN" altLang="en-US" dirty="0"/>
              <a:t>的定义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en-US" dirty="0"/>
              <a:t>设备树</a:t>
            </a:r>
          </a:p>
        </p:txBody>
      </p:sp>
    </p:spTree>
    <p:extLst>
      <p:ext uri="{BB962C8B-B14F-4D97-AF65-F5344CB8AC3E}">
        <p14:creationId xmlns:p14="http://schemas.microsoft.com/office/powerpoint/2010/main" val="217151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2480</TotalTime>
  <Words>505</Words>
  <Application>Microsoft Office PowerPoint</Application>
  <PresentationFormat>全屏显示(16:9)</PresentationFormat>
  <Paragraphs>174</Paragraphs>
  <Slides>18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1" baseType="lpstr">
      <vt:lpstr>Office 主题</vt:lpstr>
      <vt:lpstr>Microsoft Visio Drawing</vt:lpstr>
      <vt:lpstr>Visio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micky</dc:creator>
  <cp:lastModifiedBy>Kevin</cp:lastModifiedBy>
  <cp:revision>694</cp:revision>
  <dcterms:created xsi:type="dcterms:W3CDTF">2012-04-18T08:59:54Z</dcterms:created>
  <dcterms:modified xsi:type="dcterms:W3CDTF">2017-04-23T18:45:07Z</dcterms:modified>
</cp:coreProperties>
</file>