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8"/>
  </p:notesMasterIdLst>
  <p:sldIdLst>
    <p:sldId id="381" r:id="rId2"/>
    <p:sldId id="382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56" r:id="rId15"/>
    <p:sldId id="455" r:id="rId16"/>
    <p:sldId id="454" r:id="rId17"/>
    <p:sldId id="457" r:id="rId18"/>
    <p:sldId id="453" r:id="rId19"/>
    <p:sldId id="452" r:id="rId20"/>
    <p:sldId id="458" r:id="rId21"/>
    <p:sldId id="451" r:id="rId22"/>
    <p:sldId id="450" r:id="rId23"/>
    <p:sldId id="449" r:id="rId24"/>
    <p:sldId id="448" r:id="rId25"/>
    <p:sldId id="447" r:id="rId26"/>
    <p:sldId id="459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2DDFE32-0CE0-44FF-AD8C-CD653CB76E63}">
          <p14:sldIdLst/>
        </p14:section>
        <p14:section name="无标题节" id="{9F9A6842-C57A-4FFA-B4CD-92875B702715}">
          <p14:sldIdLst>
            <p14:sldId id="381"/>
            <p14:sldId id="382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56"/>
            <p14:sldId id="455"/>
            <p14:sldId id="454"/>
            <p14:sldId id="457"/>
            <p14:sldId id="453"/>
            <p14:sldId id="452"/>
            <p14:sldId id="458"/>
            <p14:sldId id="451"/>
            <p14:sldId id="450"/>
            <p14:sldId id="449"/>
            <p14:sldId id="448"/>
            <p14:sldId id="447"/>
            <p14:sldId id="4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0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7E409-1C07-4CC2-BF42-5CE6013CD86C}" type="datetimeFigureOut">
              <a:rPr lang="zh-CN" altLang="en-US" smtClean="0"/>
              <a:pPr/>
              <a:t>2017/4/24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CB48-E4B1-45DE-8A52-2D391BA51C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44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683568" y="1851688"/>
            <a:ext cx="6120680" cy="648054"/>
          </a:xfrm>
          <a:prstGeom prst="rect">
            <a:avLst/>
          </a:prstGeom>
        </p:spPr>
        <p:txBody>
          <a:bodyPr anchor="t"/>
          <a:lstStyle>
            <a:lvl1pPr algn="ctr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编辑母版标题样式</a:t>
            </a:r>
            <a:endParaRPr lang="zh-CN" altLang="en-US" dirty="0"/>
          </a:p>
        </p:txBody>
      </p:sp>
      <p:sp>
        <p:nvSpPr>
          <p:cNvPr id="8" name="文本占位符 28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3003798"/>
            <a:ext cx="2880200" cy="100811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buNone/>
              <a:defRPr lang="zh-CN" altLang="en-US" sz="2000" kern="1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编辑母版主讲人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职称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611894" y="933723"/>
            <a:ext cx="7992554" cy="3726259"/>
          </a:xfrm>
          <a:prstGeom prst="rect">
            <a:avLst/>
          </a:prstGeom>
        </p:spPr>
        <p:txBody>
          <a:bodyPr/>
          <a:lstStyle>
            <a:lvl1pPr>
              <a:spcBef>
                <a:spcPts val="281"/>
              </a:spcBef>
              <a:spcAft>
                <a:spcPts val="281"/>
              </a:spcAft>
              <a:defRPr sz="1800">
                <a:latin typeface="宋体" pitchFamily="2" charset="-122"/>
                <a:ea typeface="宋体" pitchFamily="2" charset="-122"/>
              </a:defRPr>
            </a:lvl1pPr>
            <a:lvl2pPr>
              <a:spcBef>
                <a:spcPts val="281"/>
              </a:spcBef>
              <a:spcAft>
                <a:spcPts val="281"/>
              </a:spcAft>
              <a:defRPr sz="1600">
                <a:latin typeface="宋体" pitchFamily="2" charset="-122"/>
                <a:ea typeface="宋体" pitchFamily="2" charset="-122"/>
              </a:defRPr>
            </a:lvl2pPr>
            <a:lvl3pPr marL="688500" indent="-192881">
              <a:spcBef>
                <a:spcPts val="281"/>
              </a:spcBef>
              <a:spcAft>
                <a:spcPts val="281"/>
              </a:spcAft>
              <a:buFont typeface="Arial" pitchFamily="34" charset="0"/>
              <a:buChar char="•"/>
              <a:defRPr sz="1600">
                <a:latin typeface="宋体" pitchFamily="2" charset="-122"/>
                <a:ea typeface="宋体" pitchFamily="2" charset="-122"/>
              </a:defRPr>
            </a:lvl3pPr>
            <a:lvl4pPr>
              <a:spcBef>
                <a:spcPts val="338"/>
              </a:spcBef>
              <a:spcAft>
                <a:spcPts val="338"/>
              </a:spcAft>
              <a:defRPr/>
            </a:lvl4pPr>
            <a:lvl5pPr>
              <a:spcBef>
                <a:spcPts val="338"/>
              </a:spcBef>
              <a:spcAft>
                <a:spcPts val="338"/>
              </a:spcAft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  <a:endParaRPr lang="zh-CN" altLang="en-US" dirty="0"/>
          </a:p>
        </p:txBody>
      </p:sp>
      <p:sp>
        <p:nvSpPr>
          <p:cNvPr id="10" name="文本占位符 129"/>
          <p:cNvSpPr>
            <a:spLocks noGrp="1"/>
          </p:cNvSpPr>
          <p:nvPr>
            <p:ph type="body" sz="quarter" idx="16" hasCustomPrompt="1"/>
          </p:nvPr>
        </p:nvSpPr>
        <p:spPr>
          <a:xfrm>
            <a:off x="611818" y="466216"/>
            <a:ext cx="6192430" cy="377342"/>
          </a:xfrm>
          <a:prstGeom prst="rect">
            <a:avLst/>
          </a:prstGeom>
        </p:spPr>
        <p:txBody>
          <a:bodyPr/>
          <a:lstStyle>
            <a:lvl1pPr>
              <a:buNone/>
              <a:defRPr lang="zh-CN" altLang="en-US" sz="2000" b="1" kern="1200" noProof="0" dirty="0" smtClean="0">
                <a:solidFill>
                  <a:srgbClr val="C00000"/>
                </a:solidFill>
                <a:latin typeface="华文细黑" pitchFamily="2" charset="-122"/>
                <a:ea typeface="微软雅黑"/>
                <a:cs typeface="+mj-cs"/>
                <a:sym typeface="Calibri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单击此处编辑标题样式</a:t>
            </a:r>
          </a:p>
        </p:txBody>
      </p:sp>
      <p:pic>
        <p:nvPicPr>
          <p:cNvPr id="12" name="Picture 2" descr="C:\Users\Administrator\Desktop\华清远见logo 副本副本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7494"/>
            <a:ext cx="2160240" cy="576064"/>
          </a:xfrm>
          <a:prstGeom prst="rect">
            <a:avLst/>
          </a:prstGeom>
          <a:noFill/>
        </p:spPr>
      </p:pic>
      <p:grpSp>
        <p:nvGrpSpPr>
          <p:cNvPr id="22" name="组合 21"/>
          <p:cNvGrpSpPr/>
          <p:nvPr userDrawn="1"/>
        </p:nvGrpSpPr>
        <p:grpSpPr>
          <a:xfrm>
            <a:off x="7381" y="0"/>
            <a:ext cx="9129238" cy="5143500"/>
            <a:chOff x="7381" y="0"/>
            <a:chExt cx="9129238" cy="5143500"/>
          </a:xfrm>
        </p:grpSpPr>
        <p:pic>
          <p:nvPicPr>
            <p:cNvPr id="11" name="图片 10" descr="ppt内页模板图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381" y="0"/>
              <a:ext cx="9129238" cy="5143500"/>
            </a:xfrm>
            <a:prstGeom prst="rect">
              <a:avLst/>
            </a:prstGeom>
          </p:spPr>
        </p:pic>
        <p:pic>
          <p:nvPicPr>
            <p:cNvPr id="8" name="图片 10" descr="ppt内页模板图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8" y="0"/>
              <a:ext cx="9128125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组合 18"/>
            <p:cNvGrpSpPr/>
            <p:nvPr userDrawn="1"/>
          </p:nvGrpSpPr>
          <p:grpSpPr>
            <a:xfrm>
              <a:off x="2123728" y="4702175"/>
              <a:ext cx="5112792" cy="441325"/>
              <a:chOff x="2123728" y="4702175"/>
              <a:chExt cx="5112792" cy="441325"/>
            </a:xfrm>
          </p:grpSpPr>
          <p:pic>
            <p:nvPicPr>
              <p:cNvPr id="14" name="图片 10" descr="ppt内页模板图.jp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6525" t="91431" r="76123"/>
              <a:stretch>
                <a:fillRect/>
              </a:stretch>
            </p:blipFill>
            <p:spPr bwMode="auto">
              <a:xfrm>
                <a:off x="4284663" y="4702175"/>
                <a:ext cx="1799781" cy="44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图片 10" descr="ppt内页模板图.jp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6525" t="91431" r="76123"/>
              <a:stretch>
                <a:fillRect/>
              </a:stretch>
            </p:blipFill>
            <p:spPr bwMode="auto">
              <a:xfrm>
                <a:off x="2123728" y="4731990"/>
                <a:ext cx="1799781" cy="369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 bwMode="auto">
              <a:xfrm>
                <a:off x="4572695" y="4752305"/>
                <a:ext cx="2663825" cy="3231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r>
                  <a:rPr lang="en-US" altLang="zh-CN" sz="1500" b="1" kern="1500" spc="100" dirty="0">
                    <a:solidFill>
                      <a:schemeClr val="bg1"/>
                    </a:solidFill>
                    <a:latin typeface="Arial" pitchFamily="34" charset="0"/>
                  </a:rPr>
                  <a:t>www.3g-edu.org</a:t>
                </a:r>
                <a:endParaRPr lang="zh-CN" altLang="en-US" sz="1500" b="1" kern="1500" spc="1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 userDrawn="1"/>
          </p:nvSpPr>
          <p:spPr bwMode="auto">
            <a:xfrm>
              <a:off x="2195736" y="4752305"/>
              <a:ext cx="26638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en-US" sz="1400" b="1" kern="1200" spc="200" baseline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华清远见教育集团</a:t>
              </a:r>
              <a:endParaRPr lang="zh-CN" altLang="en-US" sz="1400" b="1" kern="1200" spc="2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/>
        </p:nvGrpSpPr>
        <p:grpSpPr>
          <a:xfrm>
            <a:off x="0" y="2510"/>
            <a:ext cx="9144000" cy="5140990"/>
            <a:chOff x="0" y="2510"/>
            <a:chExt cx="9144000" cy="5140990"/>
          </a:xfrm>
        </p:grpSpPr>
        <p:pic>
          <p:nvPicPr>
            <p:cNvPr id="8" name="图片 7" descr="pp内容页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2510"/>
              <a:ext cx="9144000" cy="514099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637" y="267494"/>
              <a:ext cx="4988859" cy="4437413"/>
            </a:xfrm>
            <a:prstGeom prst="rect">
              <a:avLst/>
            </a:prstGeom>
          </p:spPr>
        </p:pic>
        <p:sp>
          <p:nvSpPr>
            <p:cNvPr id="4" name="文本框 9"/>
            <p:cNvSpPr txBox="1"/>
            <p:nvPr userDrawn="1"/>
          </p:nvSpPr>
          <p:spPr>
            <a:xfrm>
              <a:off x="3275856" y="4111434"/>
              <a:ext cx="3771900" cy="5485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charset="0"/>
                <a:buNone/>
                <a:defRPr/>
              </a:pPr>
              <a:r>
                <a:rPr lang="zh-CN" altLang="en-US" sz="10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扫描大树或关注（微信号：</a:t>
              </a:r>
              <a:r>
                <a:rPr lang="en-US" altLang="zh-CN" sz="10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farsight2013</a:t>
              </a: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charset="0"/>
                <a:buNone/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第一时间获取更多华清远见课程信息。</a:t>
              </a:r>
            </a:p>
          </p:txBody>
        </p:sp>
        <p:sp>
          <p:nvSpPr>
            <p:cNvPr id="5" name="文本框 2"/>
            <p:cNvSpPr txBox="1"/>
            <p:nvPr userDrawn="1"/>
          </p:nvSpPr>
          <p:spPr>
            <a:xfrm>
              <a:off x="755576" y="2211710"/>
              <a:ext cx="555307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1043608" y="1923678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谢 谢！</a:t>
              </a:r>
              <a:endParaRPr lang="zh-CN" altLang="en-US" sz="6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1" name="Picture 2" descr="C:\Users\Administrator\Desktop\华清远见logo 副本副本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483518"/>
              <a:ext cx="2160240" cy="576064"/>
            </a:xfrm>
            <a:prstGeom prst="rect">
              <a:avLst/>
            </a:prstGeom>
            <a:noFill/>
          </p:spPr>
        </p:pic>
        <p:pic>
          <p:nvPicPr>
            <p:cNvPr id="17" name="图片 10" descr="ppt内页模板图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6525" t="91431" r="76123"/>
            <a:stretch>
              <a:fillRect/>
            </a:stretch>
          </p:blipFill>
          <p:spPr bwMode="auto">
            <a:xfrm>
              <a:off x="4284663" y="4702175"/>
              <a:ext cx="1799781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图片 10" descr="ppt内页模板图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6525" t="91431" r="76123"/>
            <a:stretch>
              <a:fillRect/>
            </a:stretch>
          </p:blipFill>
          <p:spPr bwMode="auto">
            <a:xfrm>
              <a:off x="4932040" y="4731990"/>
              <a:ext cx="1799781" cy="36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图片 10" descr="ppt内页模板图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6525" t="91431" r="76123"/>
            <a:stretch>
              <a:fillRect/>
            </a:stretch>
          </p:blipFill>
          <p:spPr bwMode="auto">
            <a:xfrm>
              <a:off x="2123728" y="4731990"/>
              <a:ext cx="1799781" cy="36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图片 10" descr="ppt内页模板图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6525" t="91431" r="76123"/>
            <a:stretch>
              <a:fillRect/>
            </a:stretch>
          </p:blipFill>
          <p:spPr bwMode="auto">
            <a:xfrm>
              <a:off x="2484187" y="4731990"/>
              <a:ext cx="1799781" cy="36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 userDrawn="1"/>
          </p:nvSpPr>
          <p:spPr bwMode="auto">
            <a:xfrm>
              <a:off x="2195736" y="4752305"/>
              <a:ext cx="26638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en-US" sz="1400" b="1" kern="1200" spc="200" baseline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华清远见教育集团</a:t>
              </a:r>
              <a:endParaRPr lang="zh-CN" altLang="en-US" sz="1400" b="1" kern="1200" spc="2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 bwMode="auto">
            <a:xfrm>
              <a:off x="4572695" y="4752305"/>
              <a:ext cx="266382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en-US" altLang="zh-CN" sz="1500" b="1" kern="1500" spc="100" dirty="0">
                  <a:solidFill>
                    <a:schemeClr val="bg1"/>
                  </a:solidFill>
                  <a:latin typeface="Arial" pitchFamily="34" charset="0"/>
                </a:rPr>
                <a:t>www.3g-edu.org</a:t>
              </a:r>
              <a:endParaRPr lang="zh-CN" altLang="en-US" sz="1500" b="1" kern="1500" spc="1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华清远见logo 副本副本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83518"/>
            <a:ext cx="2160240" cy="5760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2714612" y="576426"/>
            <a:ext cx="250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高端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就业培训专家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  <p:sldLayoutId id="214748371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1" indent="0">
              <a:lnSpc>
                <a:spcPct val="150000"/>
              </a:lnSpc>
              <a:spcBef>
                <a:spcPts val="275"/>
              </a:spcBef>
              <a:spcAft>
                <a:spcPts val="275"/>
              </a:spcAft>
              <a:buNone/>
            </a:pPr>
            <a:endParaRPr lang="en-US" altLang="zh-CN" sz="2000" b="1" u="sng" dirty="0" smtClean="0">
              <a:solidFill>
                <a:srgbClr val="FF0000"/>
              </a:solidFill>
            </a:endParaRPr>
          </a:p>
          <a:p>
            <a:pPr marL="0" lvl="1" indent="0">
              <a:lnSpc>
                <a:spcPct val="150000"/>
              </a:lnSpc>
              <a:spcBef>
                <a:spcPts val="275"/>
              </a:spcBef>
              <a:spcAft>
                <a:spcPts val="275"/>
              </a:spcAft>
              <a:buNone/>
            </a:pPr>
            <a:endParaRPr lang="en-US" altLang="zh-CN" sz="2000" b="1" u="sng" dirty="0">
              <a:solidFill>
                <a:srgbClr val="FF0000"/>
              </a:solidFill>
            </a:endParaRPr>
          </a:p>
          <a:p>
            <a:pPr marL="0" lvl="1" indent="0" algn="ctr">
              <a:lnSpc>
                <a:spcPct val="150000"/>
              </a:lnSpc>
              <a:spcBef>
                <a:spcPts val="275"/>
              </a:spcBef>
              <a:spcAft>
                <a:spcPts val="275"/>
              </a:spcAft>
              <a:buNone/>
            </a:pPr>
            <a:r>
              <a:rPr lang="zh-CN" altLang="en-US" sz="3200" b="1" dirty="0" smtClean="0">
                <a:solidFill>
                  <a:srgbClr val="C00000"/>
                </a:solidFill>
              </a:rPr>
              <a:t>内核调试技术</a:t>
            </a:r>
            <a:endParaRPr lang="zh-CN" altLang="en-US" sz="3200" b="1" dirty="0" smtClean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47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include/</a:t>
            </a:r>
            <a:r>
              <a:rPr lang="en-US" altLang="zh-CN" dirty="0" err="1"/>
              <a:t>linux</a:t>
            </a:r>
            <a:r>
              <a:rPr lang="en-US" altLang="zh-CN" dirty="0"/>
              <a:t>/</a:t>
            </a:r>
            <a:r>
              <a:rPr lang="en-US" altLang="zh-CN" dirty="0" err="1"/>
              <a:t>kernel.h</a:t>
            </a:r>
            <a:endParaRPr lang="en-US" altLang="zh-CN" dirty="0"/>
          </a:p>
          <a:p>
            <a:r>
              <a:rPr lang="en-US" altLang="zh-CN" dirty="0" err="1"/>
              <a:t>Printk</a:t>
            </a:r>
            <a:r>
              <a:rPr lang="zh-CN" altLang="en-US" dirty="0"/>
              <a:t>输出级别定义</a:t>
            </a:r>
          </a:p>
          <a:p>
            <a:pPr lvl="1"/>
            <a:r>
              <a:rPr lang="en-US" altLang="zh-CN" dirty="0"/>
              <a:t>#define </a:t>
            </a:r>
            <a:r>
              <a:rPr lang="en-US" altLang="zh-CN" dirty="0" smtClean="0"/>
              <a:t>KERN_EMERG	"&lt;</a:t>
            </a:r>
            <a:r>
              <a:rPr lang="en-US" altLang="zh-CN" dirty="0"/>
              <a:t>0&gt;"   /* system is unusable           */</a:t>
            </a:r>
          </a:p>
          <a:p>
            <a:pPr lvl="1"/>
            <a:r>
              <a:rPr lang="en-US" altLang="zh-CN" dirty="0"/>
              <a:t>#define   </a:t>
            </a:r>
            <a:r>
              <a:rPr lang="en-US" altLang="zh-CN" dirty="0" smtClean="0"/>
              <a:t>KERN_ALERT	"&lt;</a:t>
            </a:r>
            <a:r>
              <a:rPr lang="en-US" altLang="zh-CN" dirty="0"/>
              <a:t>1&gt;” /* action must be taken immediately */</a:t>
            </a:r>
          </a:p>
          <a:p>
            <a:pPr lvl="1"/>
            <a:r>
              <a:rPr lang="en-US" altLang="zh-CN" dirty="0"/>
              <a:t>#define </a:t>
            </a:r>
            <a:r>
              <a:rPr lang="en-US" altLang="zh-CN" dirty="0" smtClean="0"/>
              <a:t>KERN_CRIT	"&lt;</a:t>
            </a:r>
            <a:r>
              <a:rPr lang="en-US" altLang="zh-CN" dirty="0"/>
              <a:t>2&gt;"   /* critical conditions          */</a:t>
            </a:r>
          </a:p>
          <a:p>
            <a:pPr lvl="1"/>
            <a:r>
              <a:rPr lang="en-US" altLang="zh-CN" dirty="0"/>
              <a:t>#define </a:t>
            </a:r>
            <a:r>
              <a:rPr lang="en-US" altLang="zh-CN" dirty="0" smtClean="0"/>
              <a:t>KERN_ERR	"&lt;</a:t>
            </a:r>
            <a:r>
              <a:rPr lang="en-US" altLang="zh-CN" dirty="0"/>
              <a:t>3&gt;"   /* error conditions         */</a:t>
            </a:r>
          </a:p>
          <a:p>
            <a:pPr lvl="1"/>
            <a:r>
              <a:rPr lang="en-US" altLang="zh-CN" dirty="0"/>
              <a:t>#define KERN_WARNING  "&lt;4</a:t>
            </a:r>
            <a:r>
              <a:rPr lang="en-US" altLang="zh-CN" dirty="0" smtClean="0"/>
              <a:t>&gt;“	/* </a:t>
            </a:r>
            <a:r>
              <a:rPr lang="en-US" altLang="zh-CN" dirty="0"/>
              <a:t>warning conditions           */</a:t>
            </a:r>
          </a:p>
          <a:p>
            <a:pPr lvl="1"/>
            <a:r>
              <a:rPr lang="en-US" altLang="zh-CN" dirty="0"/>
              <a:t>#define   </a:t>
            </a:r>
            <a:r>
              <a:rPr lang="en-US" altLang="zh-CN" dirty="0" smtClean="0"/>
              <a:t>KERN_NOTICE	"&lt;</a:t>
            </a:r>
            <a:r>
              <a:rPr lang="en-US" altLang="zh-CN" dirty="0"/>
              <a:t>5&gt;"   /* normal but significant condition */</a:t>
            </a:r>
          </a:p>
          <a:p>
            <a:pPr lvl="1"/>
            <a:r>
              <a:rPr lang="en-US" altLang="zh-CN" dirty="0"/>
              <a:t>#define </a:t>
            </a:r>
            <a:r>
              <a:rPr lang="en-US" altLang="zh-CN" dirty="0" smtClean="0"/>
              <a:t>KERN_INFO	"&lt;</a:t>
            </a:r>
            <a:r>
              <a:rPr lang="en-US" altLang="zh-CN" dirty="0"/>
              <a:t>6&gt;"   /* informational            */</a:t>
            </a:r>
          </a:p>
          <a:p>
            <a:pPr lvl="1"/>
            <a:r>
              <a:rPr lang="en-US" altLang="zh-CN" dirty="0"/>
              <a:t>#define </a:t>
            </a:r>
            <a:r>
              <a:rPr lang="en-US" altLang="zh-CN" dirty="0" smtClean="0"/>
              <a:t>KERN_DEBUG	"&lt;</a:t>
            </a:r>
            <a:r>
              <a:rPr lang="en-US" altLang="zh-CN" dirty="0"/>
              <a:t>7&gt;"   /* debug-level messages 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971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z="1400" dirty="0" smtClean="0"/>
              <a:t>kernel/</a:t>
            </a:r>
            <a:r>
              <a:rPr lang="en-US" altLang="zh-CN" sz="1400" dirty="0" err="1" smtClean="0"/>
              <a:t>printk</a:t>
            </a:r>
            <a:r>
              <a:rPr lang="en-US" altLang="zh-CN" sz="1400" dirty="0" smtClean="0"/>
              <a:t>/</a:t>
            </a:r>
            <a:r>
              <a:rPr lang="en-US" altLang="zh-CN" sz="1400" dirty="0" err="1" smtClean="0"/>
              <a:t>printk.c</a:t>
            </a:r>
            <a:endParaRPr lang="en-US" altLang="zh-CN" sz="1400" dirty="0"/>
          </a:p>
          <a:p>
            <a:r>
              <a:rPr lang="zh-CN" altLang="en-US" sz="1400" dirty="0"/>
              <a:t>级别定义</a:t>
            </a:r>
          </a:p>
          <a:p>
            <a:pPr lvl="1"/>
            <a:r>
              <a:rPr lang="en-US" altLang="zh-CN" sz="1200" dirty="0" err="1"/>
              <a:t>int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console_printk</a:t>
            </a:r>
            <a:r>
              <a:rPr lang="en-US" altLang="zh-CN" sz="1200" dirty="0"/>
              <a:t>[4] = {</a:t>
            </a:r>
          </a:p>
          <a:p>
            <a:pPr lvl="1"/>
            <a:r>
              <a:rPr lang="en-US" altLang="zh-CN" sz="1200" dirty="0"/>
              <a:t>DEFAULT_CONSOLE_LOGLEVEL,   /* </a:t>
            </a:r>
            <a:r>
              <a:rPr lang="en-US" altLang="zh-CN" sz="1200" dirty="0" err="1"/>
              <a:t>console_loglevel</a:t>
            </a:r>
            <a:r>
              <a:rPr lang="en-US" altLang="zh-CN" sz="1200" dirty="0"/>
              <a:t> */</a:t>
            </a:r>
          </a:p>
          <a:p>
            <a:pPr lvl="1"/>
            <a:r>
              <a:rPr lang="en-US" altLang="zh-CN" sz="1200" dirty="0"/>
              <a:t>DEFAULT_MESSAGE_LOGLEVEL,   /* </a:t>
            </a:r>
            <a:r>
              <a:rPr lang="en-US" altLang="zh-CN" sz="1200" dirty="0" err="1"/>
              <a:t>default_message_loglevel</a:t>
            </a:r>
            <a:r>
              <a:rPr lang="en-US" altLang="zh-CN" sz="1200" dirty="0"/>
              <a:t> */</a:t>
            </a:r>
          </a:p>
          <a:p>
            <a:pPr lvl="1"/>
            <a:r>
              <a:rPr lang="en-US" altLang="zh-CN" sz="1200" dirty="0"/>
              <a:t>MINIMUM_CONSOLE_LOGLEVEL,  /* </a:t>
            </a:r>
            <a:r>
              <a:rPr lang="en-US" altLang="zh-CN" sz="1200" dirty="0" err="1"/>
              <a:t>minimum_console_loglevel</a:t>
            </a:r>
            <a:r>
              <a:rPr lang="en-US" altLang="zh-CN" sz="1200" dirty="0"/>
              <a:t> */</a:t>
            </a:r>
          </a:p>
          <a:p>
            <a:pPr lvl="1"/>
            <a:r>
              <a:rPr lang="en-US" altLang="zh-CN" sz="1200" dirty="0"/>
              <a:t>DEFAULT_CONSOLE_LOGLEVEL,   /* </a:t>
            </a:r>
            <a:r>
              <a:rPr lang="en-US" altLang="zh-CN" sz="1200" dirty="0" err="1"/>
              <a:t>default_console_loglevel</a:t>
            </a:r>
            <a:r>
              <a:rPr lang="en-US" altLang="zh-CN" sz="1200" dirty="0"/>
              <a:t> */</a:t>
            </a:r>
          </a:p>
          <a:p>
            <a:pPr lvl="1"/>
            <a:r>
              <a:rPr lang="en-US" altLang="zh-CN" sz="1200" dirty="0"/>
              <a:t>};</a:t>
            </a:r>
          </a:p>
          <a:p>
            <a:r>
              <a:rPr lang="en-US" altLang="zh-CN" sz="1400" dirty="0"/>
              <a:t>Include/</a:t>
            </a:r>
            <a:r>
              <a:rPr lang="en-US" altLang="zh-CN" sz="1400" dirty="0" err="1"/>
              <a:t>linux</a:t>
            </a:r>
            <a:r>
              <a:rPr lang="en-US" altLang="zh-CN" sz="1400" dirty="0"/>
              <a:t>/</a:t>
            </a:r>
            <a:r>
              <a:rPr lang="en-US" altLang="zh-CN" sz="1400" dirty="0" err="1"/>
              <a:t>kernel.h</a:t>
            </a:r>
            <a:endParaRPr lang="en-US" altLang="zh-CN" sz="1400" dirty="0"/>
          </a:p>
          <a:p>
            <a:pPr lvl="1"/>
            <a:r>
              <a:rPr lang="en-US" altLang="zh-CN" sz="1200" dirty="0"/>
              <a:t>#define </a:t>
            </a:r>
            <a:r>
              <a:rPr lang="en-US" altLang="zh-CN" sz="1200" dirty="0" err="1"/>
              <a:t>console_loglevel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console_printk</a:t>
            </a:r>
            <a:r>
              <a:rPr lang="en-US" altLang="zh-CN" sz="1200" dirty="0"/>
              <a:t>[0])</a:t>
            </a:r>
          </a:p>
          <a:p>
            <a:pPr lvl="1"/>
            <a:r>
              <a:rPr lang="en-US" altLang="zh-CN" sz="1200" dirty="0"/>
              <a:t>#define </a:t>
            </a:r>
            <a:r>
              <a:rPr lang="en-US" altLang="zh-CN" sz="1200" dirty="0" err="1"/>
              <a:t>default_message_loglevel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console_printk</a:t>
            </a:r>
            <a:r>
              <a:rPr lang="en-US" altLang="zh-CN" sz="1200" dirty="0"/>
              <a:t>[1])</a:t>
            </a:r>
          </a:p>
          <a:p>
            <a:pPr lvl="1"/>
            <a:r>
              <a:rPr lang="en-US" altLang="zh-CN" sz="1200" dirty="0"/>
              <a:t>#define </a:t>
            </a:r>
            <a:r>
              <a:rPr lang="en-US" altLang="zh-CN" sz="1200" dirty="0" err="1"/>
              <a:t>minimum_console_loglevel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console_printk</a:t>
            </a:r>
            <a:r>
              <a:rPr lang="en-US" altLang="zh-CN" sz="1200" dirty="0"/>
              <a:t>[2])</a:t>
            </a:r>
          </a:p>
          <a:p>
            <a:pPr lvl="1"/>
            <a:r>
              <a:rPr lang="en-US" altLang="zh-CN" sz="1200" dirty="0"/>
              <a:t>#define </a:t>
            </a:r>
            <a:r>
              <a:rPr lang="en-US" altLang="zh-CN" sz="1200" dirty="0" err="1"/>
              <a:t>default_console_loglevel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console_printk</a:t>
            </a:r>
            <a:r>
              <a:rPr lang="en-US" altLang="zh-CN" sz="1200" dirty="0"/>
              <a:t>[3])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904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通过</a:t>
            </a:r>
            <a:r>
              <a:rPr lang="en-US" altLang="zh-CN" dirty="0"/>
              <a:t>proc</a:t>
            </a:r>
            <a:r>
              <a:rPr lang="zh-CN" altLang="en-US" dirty="0"/>
              <a:t>在运行时查看和修改日志级别</a:t>
            </a:r>
          </a:p>
          <a:p>
            <a:pPr marL="457200" lvl="1" indent="0">
              <a:buNone/>
            </a:pPr>
            <a:r>
              <a:rPr lang="en-US" altLang="zh-CN" dirty="0"/>
              <a:t>cat /proc/sys/kernel/</a:t>
            </a:r>
            <a:r>
              <a:rPr lang="en-US" altLang="zh-CN" dirty="0" err="1"/>
              <a:t>printk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4 4 1 7</a:t>
            </a:r>
          </a:p>
          <a:p>
            <a:pPr marL="457200" lvl="1" indent="0">
              <a:buNone/>
            </a:pPr>
            <a:r>
              <a:rPr lang="en-US" altLang="zh-CN" dirty="0"/>
              <a:t>echo “7 4 1 7” &gt;/proc/sys/kernel/</a:t>
            </a:r>
            <a:r>
              <a:rPr lang="en-US" altLang="zh-CN" dirty="0" err="1"/>
              <a:t>printk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cat /proc/sys/kernel/</a:t>
            </a:r>
            <a:r>
              <a:rPr lang="en-US" altLang="zh-CN" dirty="0" err="1"/>
              <a:t>printk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7 4 1 </a:t>
            </a:r>
            <a:r>
              <a:rPr lang="en-US" altLang="zh-CN" dirty="0" smtClean="0"/>
              <a:t>7</a:t>
            </a:r>
          </a:p>
          <a:p>
            <a:r>
              <a:rPr lang="zh-CN" altLang="en-US" dirty="0" smtClean="0"/>
              <a:t>代码示例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err="1"/>
              <a:t>printk</a:t>
            </a:r>
            <a:r>
              <a:rPr lang="en-US" altLang="zh-CN" dirty="0"/>
              <a:t>( KERN_INFO “ \n  INFO Level \n”);</a:t>
            </a:r>
          </a:p>
          <a:p>
            <a:pPr marL="457200" lvl="1" indent="0">
              <a:buNone/>
            </a:pPr>
            <a:r>
              <a:rPr lang="en-US" altLang="zh-CN" dirty="0" err="1"/>
              <a:t>printk</a:t>
            </a:r>
            <a:r>
              <a:rPr lang="en-US" altLang="zh-CN" dirty="0"/>
              <a:t>( KERN_WARNING “WARNING\n”);</a:t>
            </a:r>
          </a:p>
          <a:p>
            <a:pPr marL="457200" lvl="1" indent="0">
              <a:buNone/>
            </a:pPr>
            <a:r>
              <a:rPr lang="en-US" altLang="zh-CN" dirty="0" err="1"/>
              <a:t>printk</a:t>
            </a:r>
            <a:r>
              <a:rPr lang="en-US" altLang="zh-CN" dirty="0"/>
              <a:t>( KERN_DEBUG “\n DEBUG Level \n” );</a:t>
            </a:r>
          </a:p>
          <a:p>
            <a:pPr marL="457200" lvl="1" indent="0">
              <a:buNone/>
            </a:pPr>
            <a:r>
              <a:rPr lang="en-US" altLang="zh-CN" dirty="0" err="1"/>
              <a:t>printk</a:t>
            </a:r>
            <a:r>
              <a:rPr lang="en-US" altLang="zh-CN" dirty="0"/>
              <a:t>( “ \n </a:t>
            </a:r>
            <a:r>
              <a:rPr lang="en-US" altLang="zh-CN" dirty="0" err="1"/>
              <a:t>default_message_loglevel</a:t>
            </a:r>
            <a:r>
              <a:rPr lang="en-US" altLang="zh-CN" dirty="0"/>
              <a:t> \n”);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509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用户空间的守护进程</a:t>
            </a:r>
            <a:r>
              <a:rPr lang="en-US" altLang="zh-CN" dirty="0"/>
              <a:t>-</a:t>
            </a:r>
            <a:r>
              <a:rPr lang="en-US" altLang="zh-CN" dirty="0" err="1" smtClean="0"/>
              <a:t>klogd</a:t>
            </a:r>
            <a:endParaRPr lang="en-US" altLang="zh-CN" dirty="0" smtClean="0"/>
          </a:p>
          <a:p>
            <a:pPr lvl="1"/>
            <a:r>
              <a:rPr lang="zh-CN" altLang="en-US" dirty="0"/>
              <a:t>用来从记录缓冲区获取内核消息；</a:t>
            </a:r>
          </a:p>
          <a:p>
            <a:pPr lvl="1"/>
            <a:r>
              <a:rPr lang="zh-CN" altLang="en-US" dirty="0"/>
              <a:t>只有日记级别小于 </a:t>
            </a:r>
            <a:r>
              <a:rPr lang="en-US" altLang="zh-CN" dirty="0" err="1"/>
              <a:t>console_loglevel</a:t>
            </a:r>
            <a:r>
              <a:rPr lang="zh-CN" altLang="en-US" dirty="0"/>
              <a:t>，消息才能显示出来，</a:t>
            </a:r>
            <a:r>
              <a:rPr lang="en-US" altLang="zh-CN" dirty="0" err="1"/>
              <a:t>console_loglevel</a:t>
            </a:r>
            <a:r>
              <a:rPr lang="zh-CN" altLang="en-US" dirty="0"/>
              <a:t>的值可以通过 </a:t>
            </a:r>
            <a:r>
              <a:rPr lang="en-US" altLang="zh-CN" dirty="0" err="1"/>
              <a:t>sys_syslogd</a:t>
            </a:r>
            <a:r>
              <a:rPr lang="zh-CN" altLang="en-US" dirty="0"/>
              <a:t>系统调用进行修改</a:t>
            </a:r>
          </a:p>
          <a:p>
            <a:pPr lvl="1"/>
            <a:r>
              <a:rPr lang="zh-CN" altLang="en-US" dirty="0"/>
              <a:t>载入</a:t>
            </a:r>
            <a:r>
              <a:rPr lang="en-US" altLang="zh-CN" dirty="0" err="1"/>
              <a:t>klogd</a:t>
            </a:r>
            <a:r>
              <a:rPr lang="zh-CN" altLang="en-US" dirty="0"/>
              <a:t>时，可以使用</a:t>
            </a:r>
            <a:r>
              <a:rPr lang="en-US" altLang="zh-CN" dirty="0"/>
              <a:t>-c</a:t>
            </a:r>
            <a:r>
              <a:rPr lang="zh-CN" altLang="en-US" dirty="0"/>
              <a:t>标志改变终端的记录等级</a:t>
            </a:r>
          </a:p>
          <a:p>
            <a:pPr lvl="1"/>
            <a:r>
              <a:rPr lang="zh-CN" altLang="en-US" dirty="0"/>
              <a:t>运行</a:t>
            </a:r>
            <a:r>
              <a:rPr lang="en-US" altLang="zh-CN" dirty="0" err="1"/>
              <a:t>klogd</a:t>
            </a:r>
            <a:r>
              <a:rPr lang="zh-CN" altLang="en-US" dirty="0"/>
              <a:t>后，消息将追加到</a:t>
            </a:r>
            <a:r>
              <a:rPr lang="en-US" altLang="zh-CN" dirty="0"/>
              <a:t>/</a:t>
            </a:r>
            <a:r>
              <a:rPr lang="en-US" altLang="zh-CN" dirty="0" err="1"/>
              <a:t>var</a:t>
            </a:r>
            <a:r>
              <a:rPr lang="en-US" altLang="zh-CN" dirty="0"/>
              <a:t>/log/messages</a:t>
            </a:r>
          </a:p>
          <a:p>
            <a:pPr lvl="1"/>
            <a:r>
              <a:rPr lang="zh-CN" altLang="en-US" dirty="0"/>
              <a:t>没有运行</a:t>
            </a:r>
            <a:r>
              <a:rPr lang="en-US" altLang="zh-CN" dirty="0" err="1"/>
              <a:t>klogd</a:t>
            </a:r>
            <a:r>
              <a:rPr lang="zh-CN" altLang="en-US" dirty="0"/>
              <a:t>，消息不会传递到用户空间，此时可以查看</a:t>
            </a:r>
            <a:r>
              <a:rPr lang="en-US" altLang="zh-CN" dirty="0"/>
              <a:t>/proc/</a:t>
            </a:r>
            <a:r>
              <a:rPr lang="en-US" altLang="zh-CN" dirty="0" err="1"/>
              <a:t>kmsg</a:t>
            </a:r>
            <a:r>
              <a:rPr lang="zh-CN" altLang="en-US" dirty="0"/>
              <a:t>文件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保存</a:t>
            </a:r>
            <a:r>
              <a:rPr lang="en-US" altLang="zh-CN" dirty="0" err="1"/>
              <a:t>klogd</a:t>
            </a:r>
            <a:r>
              <a:rPr lang="zh-CN" altLang="en-US" dirty="0"/>
              <a:t>进程获取的内核消息到系统日志文件中默认的文件是</a:t>
            </a:r>
            <a:r>
              <a:rPr lang="en-US" altLang="zh-CN" dirty="0"/>
              <a:t>/</a:t>
            </a:r>
            <a:r>
              <a:rPr lang="en-US" altLang="zh-CN" dirty="0" err="1" smtClean="0"/>
              <a:t>var</a:t>
            </a:r>
            <a:r>
              <a:rPr lang="en-US" altLang="zh-CN" dirty="0" smtClean="0"/>
              <a:t>/log/messages</a:t>
            </a:r>
            <a:endParaRPr lang="en-US" altLang="zh-CN" dirty="0"/>
          </a:p>
          <a:p>
            <a:pPr lvl="1"/>
            <a:r>
              <a:rPr lang="zh-CN" altLang="en-US" dirty="0"/>
              <a:t>可通过</a:t>
            </a:r>
            <a:r>
              <a:rPr lang="en-US" altLang="zh-CN" dirty="0"/>
              <a:t>/</a:t>
            </a:r>
            <a:r>
              <a:rPr lang="en-US" altLang="zh-CN" dirty="0" err="1"/>
              <a:t>etc</a:t>
            </a:r>
            <a:r>
              <a:rPr lang="en-US" altLang="zh-CN" dirty="0"/>
              <a:t>/</a:t>
            </a:r>
            <a:r>
              <a:rPr lang="en-US" altLang="zh-CN" dirty="0" err="1"/>
              <a:t>syslog.conf</a:t>
            </a:r>
            <a:r>
              <a:rPr lang="zh-CN" altLang="en-US" dirty="0"/>
              <a:t>文件重新配置</a:t>
            </a:r>
            <a:r>
              <a:rPr lang="zh-CN" altLang="en-US" dirty="0" smtClean="0"/>
              <a:t>；</a:t>
            </a:r>
            <a:endParaRPr lang="zh-CN" altLang="en-US" dirty="0"/>
          </a:p>
          <a:p>
            <a:pPr lvl="1"/>
            <a:r>
              <a:rPr lang="zh-CN" altLang="en-US" dirty="0"/>
              <a:t>如果没有运行</a:t>
            </a:r>
            <a:r>
              <a:rPr lang="en-US" altLang="zh-CN" dirty="0" err="1"/>
              <a:t>klogd</a:t>
            </a:r>
            <a:r>
              <a:rPr lang="zh-CN" altLang="en-US" dirty="0"/>
              <a:t>进程，数据将保留在循环缓冲区中，直到某个进程读取和缓冲区溢出为止。</a:t>
            </a:r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42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47907"/>
            <a:ext cx="5904656" cy="376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30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zh-CN" dirty="0"/>
              <a:t>系统请求</a:t>
            </a:r>
            <a:r>
              <a:rPr lang="zh-CN" altLang="zh-CN" dirty="0" smtClean="0"/>
              <a:t>键</a:t>
            </a:r>
            <a:r>
              <a:rPr lang="zh-CN" altLang="en-US" dirty="0" smtClean="0"/>
              <a:t>：</a:t>
            </a:r>
            <a:r>
              <a:rPr lang="zh-CN" altLang="zh-CN" dirty="0"/>
              <a:t>大多数系统平台（特别是</a:t>
            </a:r>
            <a:r>
              <a:rPr lang="en-US" altLang="zh-CN" dirty="0"/>
              <a:t>X86</a:t>
            </a:r>
            <a:r>
              <a:rPr lang="zh-CN" altLang="zh-CN" dirty="0"/>
              <a:t>）都已经实现了系统请求键功能，它是在</a:t>
            </a:r>
            <a:r>
              <a:rPr lang="en-US" altLang="zh-CN" dirty="0"/>
              <a:t>drivers/char/</a:t>
            </a:r>
            <a:r>
              <a:rPr lang="en-US" altLang="zh-CN" dirty="0" err="1"/>
              <a:t>sysrq.c</a:t>
            </a:r>
            <a:r>
              <a:rPr lang="zh-CN" altLang="zh-CN" dirty="0"/>
              <a:t>中实现的。在配置内核的时候需要</a:t>
            </a:r>
            <a:r>
              <a:rPr lang="zh-CN" altLang="zh-CN" dirty="0" smtClean="0"/>
              <a:t>选择 “</a:t>
            </a:r>
            <a:r>
              <a:rPr lang="en-US" altLang="zh-CN" dirty="0"/>
              <a:t>Magic </a:t>
            </a:r>
            <a:r>
              <a:rPr lang="en-US" altLang="zh-CN" dirty="0" err="1"/>
              <a:t>SysRq</a:t>
            </a:r>
            <a:r>
              <a:rPr lang="en-US" altLang="zh-CN" dirty="0"/>
              <a:t> key</a:t>
            </a:r>
            <a:r>
              <a:rPr lang="zh-CN" altLang="zh-CN" dirty="0"/>
              <a:t>”菜单选项，使能配置选项</a:t>
            </a:r>
            <a:r>
              <a:rPr lang="en-US" altLang="zh-CN" dirty="0"/>
              <a:t>CONFIG_MAGIC_SYSRQ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err="1"/>
              <a:t>SysRq</a:t>
            </a:r>
            <a:r>
              <a:rPr lang="zh-CN" altLang="zh-CN" dirty="0"/>
              <a:t>（系统请求）键是复合键【</a:t>
            </a:r>
            <a:r>
              <a:rPr lang="en-US" altLang="zh-CN" dirty="0" err="1"/>
              <a:t>Alt+SysRq</a:t>
            </a:r>
            <a:r>
              <a:rPr lang="zh-CN" altLang="zh-CN" dirty="0"/>
              <a:t>】，大多数键盘的</a:t>
            </a:r>
            <a:r>
              <a:rPr lang="en-US" altLang="zh-CN" dirty="0" err="1"/>
              <a:t>SysRq</a:t>
            </a:r>
            <a:r>
              <a:rPr lang="zh-CN" altLang="zh-CN" dirty="0"/>
              <a:t>和</a:t>
            </a:r>
            <a:r>
              <a:rPr lang="en-US" altLang="zh-CN" dirty="0" err="1"/>
              <a:t>PrtSc</a:t>
            </a:r>
            <a:r>
              <a:rPr lang="zh-CN" altLang="zh-CN" dirty="0"/>
              <a:t>键是复用的</a:t>
            </a:r>
            <a:r>
              <a:rPr lang="zh-CN" altLang="zh-CN" dirty="0" smtClean="0"/>
              <a:t>。按住</a:t>
            </a:r>
            <a:r>
              <a:rPr lang="en-US" altLang="zh-CN" dirty="0" err="1"/>
              <a:t>SysRq</a:t>
            </a:r>
            <a:r>
              <a:rPr lang="zh-CN" altLang="zh-CN" dirty="0"/>
              <a:t>复合键，再输入第三个命令键，可以执行相应的系统调试命令。例如：输入</a:t>
            </a:r>
            <a:r>
              <a:rPr lang="en-US" altLang="zh-CN" dirty="0"/>
              <a:t>t</a:t>
            </a:r>
            <a:r>
              <a:rPr lang="zh-CN" altLang="zh-CN" dirty="0"/>
              <a:t>键，可以得到当前运行的进程和所有进程的堆栈跟踪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有些硬件平台也不能使用</a:t>
            </a:r>
            <a:r>
              <a:rPr lang="en-US" altLang="zh-CN" dirty="0" err="1"/>
              <a:t>SysRq</a:t>
            </a:r>
            <a:r>
              <a:rPr lang="zh-CN" altLang="zh-CN" dirty="0"/>
              <a:t>复合键。不过，各种目标板都可以通过</a:t>
            </a:r>
            <a:r>
              <a:rPr lang="en-US" altLang="zh-CN" dirty="0"/>
              <a:t>/proc</a:t>
            </a:r>
            <a:r>
              <a:rPr lang="zh-CN" altLang="zh-CN" dirty="0"/>
              <a:t>接口进入系统请求状态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dirty="0"/>
              <a:t>$ echo t &gt; /proc/</a:t>
            </a:r>
            <a:r>
              <a:rPr lang="en-US" altLang="zh-CN" dirty="0" err="1"/>
              <a:t>sysrq</a:t>
            </a:r>
            <a:r>
              <a:rPr lang="en-US" altLang="zh-CN" dirty="0"/>
              <a:t>-trigger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925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78271"/>
              </p:ext>
            </p:extLst>
          </p:nvPr>
        </p:nvGraphicFramePr>
        <p:xfrm>
          <a:off x="899592" y="1131590"/>
          <a:ext cx="648072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392"/>
                <a:gridCol w="5179328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键命令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说明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SysRq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-b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重起机器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SysRq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-e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给</a:t>
                      </a: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init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之外的所有进程发送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SIGTERM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信号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SysRq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-h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在控制台上显示</a:t>
                      </a: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SysRq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帮助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SysRq-i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给</a:t>
                      </a: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init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之外的所有进程发送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SIGKILL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信号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SysRq-k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安全访问键：杀掉这个控制台上所有进程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SysRq-l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给包括</a:t>
                      </a: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init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的所有进程发送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SIGKILL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信号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SysRq-m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在控制台上显示内存信息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68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05220"/>
              </p:ext>
            </p:extLst>
          </p:nvPr>
        </p:nvGraphicFramePr>
        <p:xfrm>
          <a:off x="899592" y="1131590"/>
          <a:ext cx="64807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392"/>
                <a:gridCol w="5179328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键命令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说明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SysRq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-o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关闭机器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SysRq-p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在控制台上显示寄存器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SysRq-r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关闭键盘的原始模式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SysRq-s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同步所有挂接的磁盘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SysRq-t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在控制台上显示所有的任务信息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SysRq-u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卸载所有已经挂载的磁盘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959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KGDB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35646"/>
            <a:ext cx="48482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55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zh-CN" dirty="0"/>
              <a:t>内核的配置选项</a:t>
            </a:r>
            <a:r>
              <a:rPr lang="zh-CN" altLang="zh-CN" dirty="0" smtClean="0"/>
              <a:t>如下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Kernel hacking  ---&gt;</a:t>
            </a:r>
          </a:p>
          <a:p>
            <a:pPr marL="0" indent="0">
              <a:buNone/>
            </a:pPr>
            <a:r>
              <a:rPr lang="en-US" altLang="zh-CN" dirty="0"/>
              <a:t>	Compile-time checks and compiler options  ---&gt;</a:t>
            </a:r>
          </a:p>
          <a:p>
            <a:pPr marL="0" indent="0">
              <a:buNone/>
            </a:pPr>
            <a:r>
              <a:rPr lang="en-US" altLang="zh-CN" dirty="0"/>
              <a:t>		[*] Compile the kernel with debug info</a:t>
            </a:r>
          </a:p>
          <a:p>
            <a:pPr marL="0" indent="0">
              <a:buNone/>
            </a:pPr>
            <a:r>
              <a:rPr lang="en-US" altLang="zh-CN" dirty="0"/>
              <a:t>	[*] KGDB: kernel debugger  ---&gt;</a:t>
            </a:r>
          </a:p>
          <a:p>
            <a:pPr marL="0" indent="0">
              <a:buNone/>
            </a:pPr>
            <a:r>
              <a:rPr lang="en-US" altLang="zh-CN" dirty="0"/>
              <a:t>		&lt;*&gt;   KGDB: use </a:t>
            </a:r>
            <a:r>
              <a:rPr lang="en-US" altLang="zh-CN" dirty="0" err="1"/>
              <a:t>kgdb</a:t>
            </a:r>
            <a:r>
              <a:rPr lang="en-US" altLang="zh-CN" dirty="0"/>
              <a:t> over the serial console</a:t>
            </a:r>
          </a:p>
          <a:p>
            <a:r>
              <a:rPr lang="en-US" altLang="zh-CN" dirty="0" err="1"/>
              <a:t>bootargs</a:t>
            </a:r>
            <a:r>
              <a:rPr lang="zh-CN" altLang="en-US" dirty="0"/>
              <a:t>添加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err="1" smtClean="0"/>
              <a:t>kgdboc</a:t>
            </a:r>
            <a:r>
              <a:rPr lang="en-US" altLang="zh-CN" dirty="0" smtClean="0"/>
              <a:t>=ttySAC2,115200 </a:t>
            </a:r>
            <a:r>
              <a:rPr lang="en-US" altLang="zh-CN" dirty="0" err="1"/>
              <a:t>kgdbwait</a:t>
            </a:r>
            <a:endParaRPr lang="en-US" altLang="zh-CN" dirty="0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808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内核调试的主要方法</a:t>
            </a:r>
            <a:endParaRPr lang="en-US" altLang="zh-CN" dirty="0" smtClean="0"/>
          </a:p>
          <a:p>
            <a:r>
              <a:rPr lang="zh-CN" altLang="en-US" dirty="0" smtClean="0"/>
              <a:t>点灯调试</a:t>
            </a:r>
            <a:endParaRPr lang="en-US" altLang="zh-CN" dirty="0" smtClean="0"/>
          </a:p>
          <a:p>
            <a:r>
              <a:rPr lang="zh-CN" altLang="en-US" dirty="0" smtClean="0"/>
              <a:t>打印调试</a:t>
            </a:r>
            <a:endParaRPr lang="en-US" altLang="zh-CN" dirty="0" smtClean="0"/>
          </a:p>
          <a:p>
            <a:r>
              <a:rPr lang="zh-CN" altLang="en-US" dirty="0" smtClean="0"/>
              <a:t>源码调试</a:t>
            </a:r>
            <a:endParaRPr lang="en-US" altLang="zh-CN" dirty="0" smtClean="0"/>
          </a:p>
          <a:p>
            <a:r>
              <a:rPr lang="en-US" altLang="zh-CN" dirty="0" smtClean="0"/>
              <a:t>oops</a:t>
            </a:r>
            <a:r>
              <a:rPr lang="zh-CN" altLang="en-US" dirty="0" smtClean="0"/>
              <a:t>信息查看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4020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zh-CN" dirty="0"/>
              <a:t>创建一个</a:t>
            </a:r>
            <a:r>
              <a:rPr lang="en-US" altLang="zh-CN" dirty="0" err="1"/>
              <a:t>gdb</a:t>
            </a:r>
            <a:r>
              <a:rPr lang="zh-CN" altLang="zh-CN" dirty="0"/>
              <a:t>启动脚本文件，名字为</a:t>
            </a:r>
            <a:r>
              <a:rPr lang="en-US" altLang="zh-CN" dirty="0"/>
              <a:t>.</a:t>
            </a:r>
            <a:r>
              <a:rPr lang="en-US" altLang="zh-CN" dirty="0" err="1" smtClean="0"/>
              <a:t>gdbinit</a:t>
            </a:r>
            <a:r>
              <a:rPr lang="zh-CN" altLang="zh-CN" dirty="0"/>
              <a:t>，保存在内核源文件目录中。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#.</a:t>
            </a:r>
            <a:r>
              <a:rPr lang="en-US" altLang="zh-CN" dirty="0" err="1"/>
              <a:t>gdbinit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set </a:t>
            </a:r>
            <a:r>
              <a:rPr lang="en-US" altLang="zh-CN" dirty="0" err="1"/>
              <a:t>remotebaud</a:t>
            </a:r>
            <a:r>
              <a:rPr lang="en-US" altLang="zh-CN" dirty="0"/>
              <a:t> 115200</a:t>
            </a:r>
          </a:p>
          <a:p>
            <a:pPr marL="0" indent="0">
              <a:buNone/>
            </a:pPr>
            <a:r>
              <a:rPr lang="en-US" altLang="zh-CN" dirty="0"/>
              <a:t>symbol-file </a:t>
            </a:r>
            <a:r>
              <a:rPr lang="en-US" altLang="zh-CN" dirty="0" err="1"/>
              <a:t>vmlinux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target remote /dev/ttyUSB0</a:t>
            </a:r>
          </a:p>
          <a:p>
            <a:pPr marL="0" indent="0">
              <a:buNone/>
            </a:pPr>
            <a:r>
              <a:rPr lang="en-US" altLang="zh-CN" dirty="0"/>
              <a:t>set output-radix 16</a:t>
            </a:r>
          </a:p>
          <a:p>
            <a:r>
              <a:rPr lang="zh-CN" altLang="en-US" dirty="0"/>
              <a:t>开发板上启动</a:t>
            </a:r>
            <a:r>
              <a:rPr lang="zh-CN" altLang="en-US" dirty="0" smtClean="0"/>
              <a:t>内核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[    1.215000] </a:t>
            </a:r>
            <a:r>
              <a:rPr lang="en-US" altLang="zh-CN" dirty="0" err="1"/>
              <a:t>kgdb</a:t>
            </a:r>
            <a:r>
              <a:rPr lang="en-US" altLang="zh-CN" dirty="0"/>
              <a:t>: Registered I/O driver </a:t>
            </a:r>
            <a:r>
              <a:rPr lang="en-US" altLang="zh-CN" dirty="0" err="1"/>
              <a:t>kgdboc</a:t>
            </a:r>
            <a:r>
              <a:rPr lang="en-US" altLang="zh-CN" dirty="0"/>
              <a:t>.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[    1.220000] </a:t>
            </a:r>
            <a:r>
              <a:rPr lang="en-US" altLang="zh-CN" dirty="0" err="1"/>
              <a:t>kgdb</a:t>
            </a:r>
            <a:r>
              <a:rPr lang="en-US" altLang="zh-CN" dirty="0"/>
              <a:t>: Waiting for connection from remote </a:t>
            </a:r>
            <a:r>
              <a:rPr lang="en-US" altLang="zh-CN" dirty="0" err="1"/>
              <a:t>gdb</a:t>
            </a:r>
            <a:r>
              <a:rPr lang="en-US" altLang="zh-CN" dirty="0" smtClean="0"/>
              <a:t>...</a:t>
            </a:r>
          </a:p>
          <a:p>
            <a:r>
              <a:rPr lang="zh-CN" altLang="en-US" dirty="0"/>
              <a:t>主机上启动</a:t>
            </a:r>
            <a:r>
              <a:rPr lang="en-US" altLang="zh-CN" dirty="0"/>
              <a:t>arm-none-</a:t>
            </a:r>
            <a:r>
              <a:rPr lang="en-US" altLang="zh-CN" dirty="0" err="1"/>
              <a:t>linux</a:t>
            </a:r>
            <a:r>
              <a:rPr lang="en-US" altLang="zh-CN" dirty="0"/>
              <a:t>-</a:t>
            </a:r>
            <a:r>
              <a:rPr lang="en-US" altLang="zh-CN" dirty="0" err="1"/>
              <a:t>gnueabi-gdb</a:t>
            </a:r>
            <a:r>
              <a:rPr lang="zh-CN" altLang="en-US" dirty="0"/>
              <a:t>，即可进行调试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548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611894" y="771550"/>
            <a:ext cx="7992554" cy="3726259"/>
          </a:xfrm>
        </p:spPr>
        <p:txBody>
          <a:bodyPr/>
          <a:lstStyle/>
          <a:p>
            <a:r>
              <a:rPr lang="zh-CN" altLang="en-US" dirty="0"/>
              <a:t>通过分析</a:t>
            </a:r>
            <a:r>
              <a:rPr lang="en-US" altLang="zh-CN" dirty="0"/>
              <a:t>oops</a:t>
            </a:r>
            <a:r>
              <a:rPr lang="zh-CN" altLang="en-US" dirty="0"/>
              <a:t>了解错误产生的原因和</a:t>
            </a:r>
            <a:r>
              <a:rPr lang="zh-CN" altLang="en-US" dirty="0" smtClean="0"/>
              <a:t>地址</a:t>
            </a:r>
            <a:endParaRPr lang="en-US" altLang="zh-CN" dirty="0" smtClean="0"/>
          </a:p>
          <a:p>
            <a:r>
              <a:rPr lang="en-US" altLang="zh-CN" dirty="0"/>
              <a:t>Oops </a:t>
            </a:r>
            <a:r>
              <a:rPr lang="zh-CN" altLang="en-US" dirty="0"/>
              <a:t>感到吃惊的感叹词，相当于</a:t>
            </a:r>
            <a:r>
              <a:rPr lang="zh-CN" altLang="en-US" dirty="0" smtClean="0"/>
              <a:t>“哎呀”，</a:t>
            </a:r>
          </a:p>
          <a:p>
            <a:pPr lvl="1"/>
            <a:r>
              <a:rPr lang="en-US" altLang="zh-CN" dirty="0" smtClean="0"/>
              <a:t>Linux</a:t>
            </a:r>
            <a:r>
              <a:rPr lang="zh-CN" altLang="en-US" dirty="0" smtClean="0"/>
              <a:t>系统发生严重错误崩溃时会显示系统崩溃报告“</a:t>
            </a:r>
            <a:r>
              <a:rPr lang="en-US" altLang="zh-CN" dirty="0" smtClean="0"/>
              <a:t>oops”</a:t>
            </a:r>
          </a:p>
          <a:p>
            <a:r>
              <a:rPr lang="zh-CN" altLang="en-US" dirty="0" smtClean="0"/>
              <a:t>产生</a:t>
            </a:r>
            <a:r>
              <a:rPr lang="en-US" altLang="zh-CN" dirty="0"/>
              <a:t>oops</a:t>
            </a:r>
            <a:r>
              <a:rPr lang="zh-CN" altLang="en-US" dirty="0"/>
              <a:t>的原因：</a:t>
            </a:r>
          </a:p>
          <a:p>
            <a:pPr lvl="1"/>
            <a:r>
              <a:rPr lang="zh-CN" altLang="en-US" dirty="0"/>
              <a:t>内存访问越界</a:t>
            </a:r>
          </a:p>
          <a:p>
            <a:pPr lvl="1"/>
            <a:r>
              <a:rPr lang="zh-CN" altLang="en-US" dirty="0"/>
              <a:t>非法指令</a:t>
            </a:r>
          </a:p>
          <a:p>
            <a:pPr lvl="1"/>
            <a:r>
              <a:rPr lang="zh-CN" altLang="en-US" dirty="0"/>
              <a:t>使用了</a:t>
            </a:r>
            <a:r>
              <a:rPr lang="en-US" altLang="zh-CN" dirty="0"/>
              <a:t>NULL</a:t>
            </a:r>
            <a:r>
              <a:rPr lang="zh-CN" altLang="en-US" dirty="0"/>
              <a:t>指针</a:t>
            </a:r>
          </a:p>
          <a:p>
            <a:pPr lvl="1"/>
            <a:r>
              <a:rPr lang="zh-CN" altLang="en-US" dirty="0"/>
              <a:t>使用了不正确的指针值</a:t>
            </a:r>
          </a:p>
          <a:p>
            <a:r>
              <a:rPr lang="en-US" altLang="zh-CN" dirty="0"/>
              <a:t>oops</a:t>
            </a:r>
            <a:r>
              <a:rPr lang="zh-CN" altLang="en-US" dirty="0"/>
              <a:t>的内容：</a:t>
            </a:r>
          </a:p>
          <a:p>
            <a:pPr lvl="1"/>
            <a:r>
              <a:rPr lang="en-US" altLang="zh-CN" dirty="0"/>
              <a:t>CPU</a:t>
            </a:r>
            <a:r>
              <a:rPr lang="zh-CN" altLang="en-US" dirty="0"/>
              <a:t>寄存器内容</a:t>
            </a:r>
          </a:p>
          <a:p>
            <a:pPr lvl="1"/>
            <a:r>
              <a:rPr lang="zh-CN" altLang="en-US" dirty="0"/>
              <a:t>页描述符表的位置</a:t>
            </a:r>
          </a:p>
          <a:p>
            <a:pPr lvl="1"/>
            <a:r>
              <a:rPr lang="zh-CN" altLang="en-US" dirty="0"/>
              <a:t>其他信息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4223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400" dirty="0"/>
              <a:t>static </a:t>
            </a:r>
            <a:r>
              <a:rPr lang="en-US" altLang="zh-CN" sz="1400" dirty="0" err="1"/>
              <a:t>int</a:t>
            </a:r>
            <a:r>
              <a:rPr lang="en-US" altLang="zh-CN" sz="1400" dirty="0"/>
              <a:t> __</a:t>
            </a:r>
            <a:r>
              <a:rPr lang="en-US" altLang="zh-CN" sz="1400" dirty="0" err="1"/>
              <a:t>devinit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dm9000_probe(</a:t>
            </a:r>
            <a:r>
              <a:rPr lang="en-US" altLang="zh-CN" sz="1400" dirty="0" err="1"/>
              <a:t>struct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platform_device</a:t>
            </a:r>
            <a:r>
              <a:rPr lang="en-US" altLang="zh-CN" sz="1400" dirty="0"/>
              <a:t> *</a:t>
            </a:r>
            <a:r>
              <a:rPr lang="en-US" altLang="zh-CN" sz="1400" dirty="0" err="1"/>
              <a:t>pdev</a:t>
            </a:r>
            <a:r>
              <a:rPr lang="en-US" altLang="zh-CN" sz="1400" dirty="0"/>
              <a:t>)</a:t>
            </a:r>
          </a:p>
          <a:p>
            <a:pPr marL="0" indent="0">
              <a:buNone/>
            </a:pPr>
            <a:r>
              <a:rPr lang="en-US" altLang="zh-CN" sz="1400" dirty="0"/>
              <a:t>{</a:t>
            </a:r>
          </a:p>
          <a:p>
            <a:pPr marL="0" indent="0">
              <a:buNone/>
            </a:pPr>
            <a:r>
              <a:rPr lang="en-US" altLang="zh-CN" sz="1400" dirty="0"/>
              <a:t>	</a:t>
            </a:r>
            <a:r>
              <a:rPr lang="en-US" altLang="zh-CN" sz="1400" dirty="0" err="1"/>
              <a:t>struct</a:t>
            </a:r>
            <a:r>
              <a:rPr lang="en-US" altLang="zh-CN" sz="1400" dirty="0"/>
              <a:t> dm9000_plat_data *</a:t>
            </a:r>
            <a:r>
              <a:rPr lang="en-US" altLang="zh-CN" sz="1400" dirty="0" err="1"/>
              <a:t>pdata</a:t>
            </a:r>
            <a:r>
              <a:rPr lang="en-US" altLang="zh-CN" sz="1400" dirty="0"/>
              <a:t> = </a:t>
            </a:r>
            <a:r>
              <a:rPr lang="en-US" altLang="zh-CN" sz="1400" dirty="0" err="1"/>
              <a:t>pdev</a:t>
            </a:r>
            <a:r>
              <a:rPr lang="en-US" altLang="zh-CN" sz="1400" dirty="0"/>
              <a:t>-&gt;</a:t>
            </a:r>
            <a:r>
              <a:rPr lang="en-US" altLang="zh-CN" sz="1400" dirty="0" err="1"/>
              <a:t>dev.platform_data</a:t>
            </a:r>
            <a:r>
              <a:rPr lang="en-US" altLang="zh-CN" sz="1400" dirty="0"/>
              <a:t>;</a:t>
            </a:r>
          </a:p>
          <a:p>
            <a:pPr marL="0" indent="0">
              <a:buNone/>
            </a:pPr>
            <a:r>
              <a:rPr lang="en-US" altLang="zh-CN" sz="1400" dirty="0"/>
              <a:t>	</a:t>
            </a:r>
            <a:r>
              <a:rPr lang="en-US" altLang="zh-CN" sz="1400" dirty="0" err="1"/>
              <a:t>struct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board_info</a:t>
            </a:r>
            <a:r>
              <a:rPr lang="en-US" altLang="zh-CN" sz="1400" dirty="0"/>
              <a:t> *</a:t>
            </a:r>
            <a:r>
              <a:rPr lang="en-US" altLang="zh-CN" sz="1400" dirty="0" err="1"/>
              <a:t>db</a:t>
            </a:r>
            <a:r>
              <a:rPr lang="en-US" altLang="zh-CN" sz="1400" dirty="0"/>
              <a:t>;	/* Point a board information structure */</a:t>
            </a:r>
          </a:p>
          <a:p>
            <a:pPr marL="0" indent="0">
              <a:buNone/>
            </a:pPr>
            <a:r>
              <a:rPr lang="en-US" altLang="zh-CN" sz="1400" dirty="0"/>
              <a:t>	</a:t>
            </a:r>
            <a:r>
              <a:rPr lang="en-US" altLang="zh-CN" sz="1400" dirty="0" err="1"/>
              <a:t>struct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net_device</a:t>
            </a:r>
            <a:r>
              <a:rPr lang="en-US" altLang="zh-CN" sz="1400" dirty="0"/>
              <a:t> *</a:t>
            </a:r>
            <a:r>
              <a:rPr lang="en-US" altLang="zh-CN" sz="1400" dirty="0" err="1"/>
              <a:t>ndev</a:t>
            </a:r>
            <a:r>
              <a:rPr lang="en-US" altLang="zh-CN" sz="1400" dirty="0"/>
              <a:t>;</a:t>
            </a:r>
          </a:p>
          <a:p>
            <a:pPr marL="0" indent="0">
              <a:buNone/>
            </a:pPr>
            <a:r>
              <a:rPr lang="en-US" altLang="zh-CN" sz="1400" dirty="0"/>
              <a:t>	</a:t>
            </a:r>
            <a:r>
              <a:rPr lang="en-US" altLang="zh-CN" sz="1400" dirty="0" err="1"/>
              <a:t>const</a:t>
            </a:r>
            <a:r>
              <a:rPr lang="en-US" altLang="zh-CN" sz="1400" dirty="0"/>
              <a:t> unsigned char *</a:t>
            </a:r>
            <a:r>
              <a:rPr lang="en-US" altLang="zh-CN" sz="1400" dirty="0" err="1"/>
              <a:t>mac_src</a:t>
            </a:r>
            <a:r>
              <a:rPr lang="en-US" altLang="zh-CN" sz="1400" dirty="0"/>
              <a:t>;</a:t>
            </a:r>
          </a:p>
          <a:p>
            <a:pPr marL="0" indent="0">
              <a:buNone/>
            </a:pPr>
            <a:r>
              <a:rPr lang="en-US" altLang="zh-CN" sz="1400" dirty="0"/>
              <a:t>	</a:t>
            </a:r>
            <a:r>
              <a:rPr lang="en-US" altLang="zh-CN" sz="1400" dirty="0" err="1"/>
              <a:t>int</a:t>
            </a:r>
            <a:r>
              <a:rPr lang="en-US" altLang="zh-CN" sz="1400" dirty="0"/>
              <a:t> ret = 0;</a:t>
            </a:r>
          </a:p>
          <a:p>
            <a:pPr marL="0" indent="0">
              <a:buNone/>
            </a:pPr>
            <a:r>
              <a:rPr lang="en-US" altLang="zh-CN" sz="1400" dirty="0"/>
              <a:t>	</a:t>
            </a:r>
            <a:r>
              <a:rPr lang="en-US" altLang="zh-CN" sz="1400" dirty="0" err="1"/>
              <a:t>int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iosize</a:t>
            </a:r>
            <a:r>
              <a:rPr lang="en-US" altLang="zh-CN" sz="1400" dirty="0"/>
              <a:t>;</a:t>
            </a:r>
          </a:p>
          <a:p>
            <a:pPr marL="0" indent="0">
              <a:buNone/>
            </a:pPr>
            <a:r>
              <a:rPr lang="en-US" altLang="zh-CN" sz="1400" dirty="0"/>
              <a:t>	</a:t>
            </a:r>
            <a:r>
              <a:rPr lang="en-US" altLang="zh-CN" sz="1400" dirty="0" err="1"/>
              <a:t>int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;</a:t>
            </a:r>
          </a:p>
          <a:p>
            <a:pPr marL="0" indent="0">
              <a:buNone/>
            </a:pPr>
            <a:r>
              <a:rPr lang="en-US" altLang="zh-CN" sz="1400" dirty="0"/>
              <a:t>	u32 </a:t>
            </a:r>
            <a:r>
              <a:rPr lang="en-US" altLang="zh-CN" sz="1400" dirty="0" err="1"/>
              <a:t>id_val</a:t>
            </a:r>
            <a:r>
              <a:rPr lang="en-US" altLang="zh-CN" sz="1400" dirty="0"/>
              <a:t>;</a:t>
            </a:r>
          </a:p>
          <a:p>
            <a:pPr marL="0" indent="0">
              <a:buNone/>
            </a:pPr>
            <a:r>
              <a:rPr lang="en-US" altLang="zh-CN" sz="1400" dirty="0"/>
              <a:t>    char *</a:t>
            </a:r>
            <a:r>
              <a:rPr lang="en-US" altLang="zh-CN" sz="1400" dirty="0" err="1" smtClean="0"/>
              <a:t>ptr</a:t>
            </a:r>
            <a:r>
              <a:rPr lang="en-US" altLang="zh-CN" sz="1400" dirty="0"/>
              <a:t> </a:t>
            </a:r>
            <a:r>
              <a:rPr lang="en-US" altLang="zh-CN" sz="1400" dirty="0" err="1"/>
              <a:t>ptr</a:t>
            </a:r>
            <a:r>
              <a:rPr lang="en-US" altLang="zh-CN" sz="1400" dirty="0"/>
              <a:t> = NULL</a:t>
            </a:r>
            <a:r>
              <a:rPr lang="en-US" altLang="zh-CN" sz="1400" dirty="0" smtClean="0"/>
              <a:t>;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	*</a:t>
            </a:r>
            <a:r>
              <a:rPr lang="en-US" altLang="zh-CN" sz="1400" dirty="0" err="1"/>
              <a:t>ptr</a:t>
            </a:r>
            <a:r>
              <a:rPr lang="en-US" altLang="zh-CN" sz="1400" dirty="0"/>
              <a:t> = NULL;</a:t>
            </a:r>
          </a:p>
          <a:p>
            <a:pPr marL="0" indent="0">
              <a:buNone/>
            </a:pPr>
            <a:r>
              <a:rPr lang="en-US" altLang="zh-CN" sz="1400" dirty="0"/>
              <a:t>}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4848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CN" sz="1400" dirty="0"/>
              <a:t>Unable to handle kernel NULL pointer dereference at virtual address 00000000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400" dirty="0" err="1"/>
              <a:t>pgd</a:t>
            </a:r>
            <a:r>
              <a:rPr lang="en-US" altLang="zh-CN" sz="1400" dirty="0"/>
              <a:t> = 80004000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400" dirty="0"/>
              <a:t>[00000000] *</a:t>
            </a:r>
            <a:r>
              <a:rPr lang="en-US" altLang="zh-CN" sz="1400" dirty="0" err="1"/>
              <a:t>pgd</a:t>
            </a:r>
            <a:r>
              <a:rPr lang="en-US" altLang="zh-CN" sz="1400" dirty="0"/>
              <a:t>=00000000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400" dirty="0"/>
              <a:t>Internal error: Oops: 805 [#1] PREEMPT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400" dirty="0"/>
              <a:t>Modules linked in: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400" dirty="0"/>
              <a:t>CPU: 0    Not tainted  (3.2.0 #63)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400" dirty="0"/>
              <a:t>PC is at dm9000_probe+0x2c/0x760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400" dirty="0"/>
              <a:t>LR is at platform_drv_probe+0x20/0x24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400" dirty="0"/>
              <a:t>pc : [&lt;802f9a3c&gt;]    </a:t>
            </a:r>
            <a:r>
              <a:rPr lang="en-US" altLang="zh-CN" sz="1400" dirty="0" err="1"/>
              <a:t>lr</a:t>
            </a:r>
            <a:r>
              <a:rPr lang="en-US" altLang="zh-CN" sz="1400" dirty="0"/>
              <a:t> : [&lt;801e01bc&gt;]    </a:t>
            </a:r>
            <a:r>
              <a:rPr lang="en-US" altLang="zh-CN" sz="1400" dirty="0" err="1"/>
              <a:t>psr</a:t>
            </a:r>
            <a:r>
              <a:rPr lang="en-US" altLang="zh-CN" sz="1400" dirty="0"/>
              <a:t>: a0000013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400" dirty="0" err="1"/>
              <a:t>sp</a:t>
            </a:r>
            <a:r>
              <a:rPr lang="en-US" altLang="zh-CN" sz="1400" dirty="0"/>
              <a:t> : bf841e40  </a:t>
            </a:r>
            <a:r>
              <a:rPr lang="en-US" altLang="zh-CN" sz="1400" dirty="0" err="1"/>
              <a:t>ip</a:t>
            </a:r>
            <a:r>
              <a:rPr lang="en-US" altLang="zh-CN" sz="1400" dirty="0"/>
              <a:t> : bf841e80  </a:t>
            </a:r>
            <a:r>
              <a:rPr lang="en-US" altLang="zh-CN" sz="1400" dirty="0" err="1"/>
              <a:t>fp</a:t>
            </a:r>
            <a:r>
              <a:rPr lang="en-US" altLang="zh-CN" sz="1400" dirty="0"/>
              <a:t> : bf841e7c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400" dirty="0"/>
              <a:t>r10: 8041f970  r9 : 00000000  r8 : 00000000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400" dirty="0"/>
              <a:t>r7 : 00000000  r6 : 8041f6a8  r5 : 804394a0  r4 : 80472b78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1400" dirty="0"/>
              <a:t>r3 : </a:t>
            </a:r>
            <a:r>
              <a:rPr lang="en-US" altLang="zh-CN" sz="1400" dirty="0" err="1"/>
              <a:t>ffffffff</a:t>
            </a:r>
            <a:r>
              <a:rPr lang="en-US" altLang="zh-CN" sz="1400" dirty="0"/>
              <a:t>  r2 : 00000001  r1 : 00000001  r0 : 000000e0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6127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611894" y="771550"/>
            <a:ext cx="7992554" cy="3726259"/>
          </a:xfrm>
        </p:spPr>
        <p:txBody>
          <a:bodyPr/>
          <a:lstStyle/>
          <a:p>
            <a:r>
              <a:rPr lang="zh-CN" altLang="en-US" dirty="0"/>
              <a:t>关注</a:t>
            </a:r>
          </a:p>
          <a:p>
            <a:pPr lvl="1"/>
            <a:r>
              <a:rPr lang="zh-CN" altLang="en-US" dirty="0"/>
              <a:t>第一行的提示</a:t>
            </a:r>
          </a:p>
          <a:p>
            <a:pPr lvl="1"/>
            <a:r>
              <a:rPr lang="en-US" altLang="zh-CN" dirty="0"/>
              <a:t>PC</a:t>
            </a:r>
          </a:p>
          <a:p>
            <a:pPr lvl="1"/>
            <a:r>
              <a:rPr lang="zh-CN" altLang="en-US" dirty="0"/>
              <a:t>栈回溯信息</a:t>
            </a:r>
          </a:p>
          <a:p>
            <a:r>
              <a:rPr lang="en-US" altLang="zh-CN" dirty="0"/>
              <a:t>CONFIG_FRAME_POINTER</a:t>
            </a:r>
          </a:p>
          <a:p>
            <a:pPr lvl="1"/>
            <a:r>
              <a:rPr lang="zh-CN" altLang="en-US" dirty="0"/>
              <a:t>如果内核编译期间设置了</a:t>
            </a:r>
            <a:r>
              <a:rPr lang="en-US" altLang="zh-CN" dirty="0"/>
              <a:t>CONFIG_FRAME_POINTER </a:t>
            </a:r>
            <a:r>
              <a:rPr lang="zh-CN" altLang="en-US" dirty="0"/>
              <a:t>选项，那么就用帧指针寄存器来维护堆栈，从而就可以正确地执行堆栈回溯</a:t>
            </a:r>
          </a:p>
          <a:p>
            <a:r>
              <a:rPr lang="zh-CN" altLang="en-US" dirty="0"/>
              <a:t>手动分析</a:t>
            </a:r>
          </a:p>
          <a:p>
            <a:pPr lvl="1"/>
            <a:r>
              <a:rPr lang="zh-CN" altLang="en-US" dirty="0"/>
              <a:t>根据显示的标号名称和地址结合反汇编代码确定出错位置</a:t>
            </a:r>
          </a:p>
          <a:p>
            <a:pPr lvl="1"/>
            <a:r>
              <a:rPr lang="en-US" altLang="zh-CN" dirty="0" err="1"/>
              <a:t>objdump</a:t>
            </a:r>
            <a:r>
              <a:rPr lang="zh-CN" altLang="en-US" dirty="0"/>
              <a:t>、</a:t>
            </a:r>
            <a:r>
              <a:rPr lang="en-US" altLang="zh-CN" dirty="0"/>
              <a:t>addr2line </a:t>
            </a:r>
          </a:p>
          <a:p>
            <a:r>
              <a:rPr lang="en-US" altLang="zh-CN" dirty="0" err="1"/>
              <a:t>ksymoops</a:t>
            </a:r>
            <a:r>
              <a:rPr lang="en-US" altLang="zh-CN" dirty="0"/>
              <a:t>  </a:t>
            </a:r>
            <a:r>
              <a:rPr lang="zh-CN" altLang="en-US" dirty="0"/>
              <a:t>软件的使用</a:t>
            </a:r>
          </a:p>
          <a:p>
            <a:r>
              <a:rPr lang="zh-CN" altLang="en-US" dirty="0"/>
              <a:t>采用</a:t>
            </a:r>
            <a:r>
              <a:rPr lang="en-US" altLang="zh-CN" dirty="0"/>
              <a:t>oops</a:t>
            </a:r>
            <a:r>
              <a:rPr lang="zh-CN" altLang="en-US" dirty="0"/>
              <a:t>信息调试时，被调试的模块最好和内核一起静态编译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8886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18967868"/>
              </p:ext>
            </p:extLst>
          </p:nvPr>
        </p:nvGraphicFramePr>
        <p:xfrm>
          <a:off x="2915816" y="915566"/>
          <a:ext cx="2520280" cy="368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" name="Visio" r:id="rId3" imgW="3472715" imgH="5074580" progId="Visio.Drawing.11">
                  <p:embed/>
                </p:oleObj>
              </mc:Choice>
              <mc:Fallback>
                <p:oleObj name="Visio" r:id="rId3" imgW="3472715" imgH="5074580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915566"/>
                        <a:ext cx="2520280" cy="368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970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通过</a:t>
            </a:r>
            <a:r>
              <a:rPr lang="en-US" altLang="zh-CN" dirty="0"/>
              <a:t>panic</a:t>
            </a:r>
            <a:r>
              <a:rPr lang="zh-CN" altLang="en-US" dirty="0"/>
              <a:t>得到出错</a:t>
            </a:r>
            <a:r>
              <a:rPr lang="zh-CN" altLang="en-US" dirty="0" smtClean="0"/>
              <a:t>信息</a:t>
            </a:r>
            <a:endParaRPr lang="en-US" altLang="zh-CN" dirty="0" smtClean="0"/>
          </a:p>
          <a:p>
            <a:pPr lvl="1"/>
            <a:r>
              <a:rPr lang="en-US" altLang="zh-CN" dirty="0"/>
              <a:t>kernel/</a:t>
            </a:r>
            <a:r>
              <a:rPr lang="en-US" altLang="zh-CN" dirty="0" err="1"/>
              <a:t>panic.c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当系统发生严重错误时，将调用</a:t>
            </a:r>
            <a:r>
              <a:rPr lang="en-US" altLang="zh-CN" dirty="0"/>
              <a:t>panic</a:t>
            </a:r>
            <a:r>
              <a:rPr lang="zh-CN" altLang="en-US" dirty="0"/>
              <a:t>函数打印出错信息</a:t>
            </a:r>
          </a:p>
          <a:p>
            <a:pPr lvl="1"/>
            <a:endParaRPr lang="zh-CN" altLang="en-US" dirty="0"/>
          </a:p>
          <a:p>
            <a:pPr lvl="1"/>
            <a:r>
              <a:rPr lang="zh-CN" altLang="en-US" dirty="0"/>
              <a:t>开发调试过程中可以在 </a:t>
            </a:r>
            <a:r>
              <a:rPr lang="en-US" altLang="zh-CN" dirty="0"/>
              <a:t>panic</a:t>
            </a:r>
            <a:r>
              <a:rPr lang="zh-CN" altLang="en-US" dirty="0"/>
              <a:t>函数中打印较多的信息，以达到帮助分析出错原因</a:t>
            </a:r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2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1200" dirty="0"/>
              <a:t>内核和驱动的调试</a:t>
            </a:r>
          </a:p>
          <a:p>
            <a:pPr lvl="1"/>
            <a:r>
              <a:rPr lang="zh-CN" altLang="en-US" sz="1200" dirty="0"/>
              <a:t>采用</a:t>
            </a:r>
            <a:r>
              <a:rPr lang="en-US" altLang="zh-CN" sz="1200" dirty="0"/>
              <a:t>LED</a:t>
            </a:r>
            <a:r>
              <a:rPr lang="zh-CN" altLang="en-US" sz="1200" dirty="0"/>
              <a:t>点灯法进行调试</a:t>
            </a:r>
          </a:p>
          <a:p>
            <a:pPr lvl="1"/>
            <a:r>
              <a:rPr lang="zh-CN" altLang="en-US" sz="1200" dirty="0"/>
              <a:t>采用串口打印信息的方法进行调试</a:t>
            </a:r>
          </a:p>
          <a:p>
            <a:pPr lvl="1"/>
            <a:r>
              <a:rPr lang="zh-CN" altLang="en-US" sz="1200" dirty="0"/>
              <a:t>查看 </a:t>
            </a:r>
            <a:r>
              <a:rPr lang="en-US" altLang="zh-CN" sz="1200" dirty="0"/>
              <a:t>Oops and Panic </a:t>
            </a:r>
            <a:r>
              <a:rPr lang="zh-CN" altLang="en-US" sz="1200" dirty="0"/>
              <a:t>信息</a:t>
            </a:r>
          </a:p>
          <a:p>
            <a:pPr lvl="1"/>
            <a:r>
              <a:rPr lang="en-US" altLang="zh-CN" sz="1200" dirty="0"/>
              <a:t>KGDB</a:t>
            </a:r>
          </a:p>
          <a:p>
            <a:pPr lvl="1"/>
            <a:r>
              <a:rPr lang="zh-CN" altLang="en-US" sz="1200" dirty="0"/>
              <a:t>通过</a:t>
            </a:r>
            <a:r>
              <a:rPr lang="en-US" altLang="zh-CN" sz="1200" dirty="0"/>
              <a:t>proc</a:t>
            </a:r>
            <a:r>
              <a:rPr lang="zh-CN" altLang="en-US" sz="1200" dirty="0"/>
              <a:t>和 </a:t>
            </a:r>
            <a:r>
              <a:rPr lang="en-US" altLang="zh-CN" sz="1200" dirty="0" err="1"/>
              <a:t>sysfs</a:t>
            </a:r>
            <a:r>
              <a:rPr lang="en-US" altLang="zh-CN" sz="1200" dirty="0"/>
              <a:t> </a:t>
            </a:r>
            <a:r>
              <a:rPr lang="zh-CN" altLang="en-US" sz="1200" dirty="0"/>
              <a:t>系统进行用户空间和内核空间传递信息</a:t>
            </a:r>
          </a:p>
          <a:p>
            <a:pPr lvl="1"/>
            <a:r>
              <a:rPr lang="zh-CN" altLang="en-US" sz="1200" dirty="0"/>
              <a:t>硬件调试器</a:t>
            </a:r>
            <a:r>
              <a:rPr lang="en-US" altLang="zh-CN" sz="1200" dirty="0"/>
              <a:t>: BDI2000 </a:t>
            </a:r>
            <a:r>
              <a:rPr lang="zh-CN" altLang="en-US" sz="1200" dirty="0"/>
              <a:t>或其他 </a:t>
            </a:r>
            <a:r>
              <a:rPr lang="en-US" altLang="zh-CN" sz="1200" dirty="0"/>
              <a:t>JTAG </a:t>
            </a:r>
            <a:r>
              <a:rPr lang="zh-CN" altLang="en-US" sz="1200" dirty="0" smtClean="0"/>
              <a:t>工具</a:t>
            </a:r>
            <a:endParaRPr lang="en-US" altLang="zh-CN" sz="1200" dirty="0" smtClean="0"/>
          </a:p>
          <a:p>
            <a:r>
              <a:rPr lang="zh-CN" altLang="en-US" sz="1200" dirty="0" smtClean="0"/>
              <a:t>应用程序的调试</a:t>
            </a:r>
          </a:p>
          <a:p>
            <a:pPr lvl="1"/>
            <a:r>
              <a:rPr lang="zh-CN" altLang="en-US" sz="1200" dirty="0" smtClean="0"/>
              <a:t>进程跟踪工具 </a:t>
            </a:r>
            <a:r>
              <a:rPr lang="en-US" altLang="zh-CN" sz="1200" dirty="0" err="1" smtClean="0"/>
              <a:t>strace</a:t>
            </a:r>
            <a:r>
              <a:rPr lang="zh-CN" altLang="en-US" sz="1200" dirty="0" smtClean="0"/>
              <a:t>，</a:t>
            </a:r>
            <a:r>
              <a:rPr lang="en-US" altLang="zh-CN" sz="1200" dirty="0" err="1" smtClean="0"/>
              <a:t>ltrace</a:t>
            </a:r>
            <a:r>
              <a:rPr lang="zh-CN" altLang="en-US" sz="1200" dirty="0" smtClean="0"/>
              <a:t>，</a:t>
            </a:r>
          </a:p>
          <a:p>
            <a:pPr lvl="1"/>
            <a:r>
              <a:rPr lang="zh-CN" altLang="en-US" sz="1200" dirty="0" smtClean="0"/>
              <a:t>系统性能测试 </a:t>
            </a:r>
            <a:r>
              <a:rPr lang="en-US" altLang="zh-CN" sz="1200" dirty="0" err="1" smtClean="0"/>
              <a:t>gprof</a:t>
            </a:r>
            <a:endParaRPr lang="en-US" altLang="zh-CN" sz="1200" dirty="0" smtClean="0"/>
          </a:p>
          <a:p>
            <a:pPr lvl="1"/>
            <a:r>
              <a:rPr lang="zh-CN" altLang="en-US" sz="1200" dirty="0" smtClean="0"/>
              <a:t>代码覆盖率测试 </a:t>
            </a:r>
            <a:r>
              <a:rPr lang="en-US" altLang="zh-CN" sz="1200" dirty="0" err="1" smtClean="0"/>
              <a:t>gcov</a:t>
            </a:r>
            <a:endParaRPr lang="en-US" altLang="zh-CN" sz="1200" dirty="0" smtClean="0"/>
          </a:p>
          <a:p>
            <a:pPr lvl="1"/>
            <a:r>
              <a:rPr lang="en-US" altLang="zh-CN" sz="1200" dirty="0" err="1" smtClean="0"/>
              <a:t>oprofile</a:t>
            </a:r>
            <a:endParaRPr lang="en-US" altLang="zh-CN" sz="1200" dirty="0" smtClean="0"/>
          </a:p>
          <a:p>
            <a:pPr lvl="1"/>
            <a:r>
              <a:rPr lang="en-US" altLang="zh-CN" sz="1200" dirty="0" smtClean="0"/>
              <a:t>core dump</a:t>
            </a:r>
          </a:p>
          <a:p>
            <a:pPr lvl="1"/>
            <a:r>
              <a:rPr lang="zh-CN" altLang="en-US" sz="1200" dirty="0" smtClean="0"/>
              <a:t>内存泄漏检测工具</a:t>
            </a:r>
          </a:p>
          <a:p>
            <a:pPr lvl="1"/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640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点灯是用 </a:t>
            </a:r>
            <a:r>
              <a:rPr lang="en-US" altLang="zh-CN" dirty="0"/>
              <a:t>GPIO </a:t>
            </a:r>
            <a:r>
              <a:rPr lang="zh-CN" altLang="en-US" dirty="0"/>
              <a:t>作为输出，观察程序运行阶段和状态的方法</a:t>
            </a:r>
          </a:p>
          <a:p>
            <a:r>
              <a:rPr lang="zh-CN" altLang="en-US" dirty="0"/>
              <a:t>嵌入式系统开发中可以根据实际情况采取相应的方法（如：</a:t>
            </a:r>
            <a:r>
              <a:rPr lang="en-US" altLang="zh-CN" dirty="0"/>
              <a:t>LCD</a:t>
            </a:r>
            <a:r>
              <a:rPr lang="zh-CN" altLang="en-US" dirty="0"/>
              <a:t>和测量工具等等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pt-BR" altLang="zh-CN" sz="1200" dirty="0"/>
              <a:t>bl      __create_page_tables</a:t>
            </a:r>
          </a:p>
          <a:p>
            <a:pPr marL="400050" lvl="1" indent="0">
              <a:buNone/>
            </a:pPr>
            <a:r>
              <a:rPr lang="pt-BR" altLang="zh-CN" sz="1200" dirty="0" smtClean="0"/>
              <a:t>led1_on</a:t>
            </a:r>
            <a:r>
              <a:rPr lang="pt-BR" altLang="zh-CN" sz="1200" dirty="0"/>
              <a:t>:</a:t>
            </a:r>
          </a:p>
          <a:p>
            <a:pPr marL="400050" lvl="1" indent="0">
              <a:buNone/>
            </a:pPr>
            <a:r>
              <a:rPr lang="pt-BR" altLang="zh-CN" sz="1200" dirty="0"/>
              <a:t>        ldr     r0, =0x11000C40</a:t>
            </a:r>
          </a:p>
          <a:p>
            <a:pPr marL="400050" lvl="1" indent="0">
              <a:buNone/>
            </a:pPr>
            <a:r>
              <a:rPr lang="pt-BR" altLang="zh-CN" sz="1200" dirty="0"/>
              <a:t>        ldr     r1, [r0]</a:t>
            </a:r>
          </a:p>
          <a:p>
            <a:pPr marL="400050" lvl="1" indent="0">
              <a:buNone/>
            </a:pPr>
            <a:r>
              <a:rPr lang="pt-BR" altLang="zh-CN" sz="1200" dirty="0"/>
              <a:t>        bic     r1, #(0xF &lt;&lt; 28)</a:t>
            </a:r>
          </a:p>
          <a:p>
            <a:pPr marL="400050" lvl="1" indent="0">
              <a:buNone/>
            </a:pPr>
            <a:r>
              <a:rPr lang="pt-BR" altLang="zh-CN" sz="1200" dirty="0"/>
              <a:t>        orr     r1, #(0x1 &lt;&lt; 28)</a:t>
            </a:r>
          </a:p>
          <a:p>
            <a:pPr marL="400050" lvl="1" indent="0">
              <a:buNone/>
            </a:pPr>
            <a:r>
              <a:rPr lang="pt-BR" altLang="zh-CN" sz="1200" dirty="0"/>
              <a:t>        str     r1, [r0]</a:t>
            </a:r>
          </a:p>
          <a:p>
            <a:pPr marL="400050" lvl="1" indent="0">
              <a:buNone/>
            </a:pPr>
            <a:r>
              <a:rPr lang="pt-BR" altLang="zh-CN" sz="1200" dirty="0" smtClean="0"/>
              <a:t>        </a:t>
            </a:r>
            <a:r>
              <a:rPr lang="pt-BR" altLang="zh-CN" sz="1200" dirty="0"/>
              <a:t>ldr     r1, [r0, #4]</a:t>
            </a:r>
          </a:p>
          <a:p>
            <a:pPr marL="400050" lvl="1" indent="0">
              <a:buNone/>
            </a:pPr>
            <a:r>
              <a:rPr lang="pt-BR" altLang="zh-CN" sz="1200" dirty="0"/>
              <a:t>        orr     r1, #(0x1 &lt;&lt; 7)</a:t>
            </a:r>
          </a:p>
          <a:p>
            <a:pPr marL="400050" lvl="1" indent="0">
              <a:buNone/>
            </a:pPr>
            <a:r>
              <a:rPr lang="pt-BR" altLang="zh-CN" sz="1200" dirty="0"/>
              <a:t>        str     r1, [r0, #4]</a:t>
            </a:r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110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/>
              <a:t>putstr</a:t>
            </a:r>
            <a:endParaRPr lang="en-US" altLang="zh-CN" dirty="0"/>
          </a:p>
          <a:p>
            <a:pPr lvl="1"/>
            <a:r>
              <a:rPr lang="zh-CN" altLang="en-US" dirty="0"/>
              <a:t>内核解压前</a:t>
            </a:r>
          </a:p>
          <a:p>
            <a:endParaRPr lang="zh-CN" altLang="en-US" dirty="0"/>
          </a:p>
          <a:p>
            <a:r>
              <a:rPr lang="en-US" altLang="zh-CN" dirty="0" err="1"/>
              <a:t>printascii</a:t>
            </a:r>
            <a:endParaRPr lang="en-US" altLang="zh-CN" dirty="0"/>
          </a:p>
          <a:p>
            <a:pPr lvl="1"/>
            <a:r>
              <a:rPr lang="en-US" altLang="zh-CN" dirty="0"/>
              <a:t>console</a:t>
            </a:r>
            <a:r>
              <a:rPr lang="zh-CN" altLang="en-US" dirty="0"/>
              <a:t>初始化前</a:t>
            </a:r>
          </a:p>
          <a:p>
            <a:endParaRPr lang="zh-CN" altLang="en-US" dirty="0"/>
          </a:p>
          <a:p>
            <a:r>
              <a:rPr lang="en-US" altLang="zh-CN" dirty="0" err="1"/>
              <a:t>printk</a:t>
            </a:r>
            <a:endParaRPr lang="en-US" altLang="zh-CN" dirty="0"/>
          </a:p>
          <a:p>
            <a:pPr lvl="1"/>
            <a:r>
              <a:rPr lang="zh-CN" altLang="en-US" dirty="0"/>
              <a:t>内核解压后</a:t>
            </a:r>
          </a:p>
          <a:p>
            <a:pPr lvl="1"/>
            <a:r>
              <a:rPr lang="zh-CN" altLang="en-US" dirty="0"/>
              <a:t>信息输出显示是在 </a:t>
            </a:r>
            <a:r>
              <a:rPr lang="en-US" altLang="zh-CN" dirty="0"/>
              <a:t>console </a:t>
            </a:r>
            <a:r>
              <a:rPr lang="zh-CN" altLang="en-US" dirty="0"/>
              <a:t>初始化之后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485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内核解压代码用</a:t>
            </a:r>
            <a:r>
              <a:rPr lang="en-US" altLang="zh-CN" dirty="0" err="1"/>
              <a:t>putstr</a:t>
            </a:r>
            <a:r>
              <a:rPr lang="en-US" altLang="zh-CN" dirty="0"/>
              <a:t>()</a:t>
            </a:r>
            <a:r>
              <a:rPr lang="zh-CN" altLang="en-US" dirty="0"/>
              <a:t>来打印信息。</a:t>
            </a:r>
          </a:p>
          <a:p>
            <a:pPr lvl="1"/>
            <a:r>
              <a:rPr lang="en-US" altLang="zh-CN" dirty="0" err="1" smtClean="0"/>
              <a:t>putstr</a:t>
            </a:r>
            <a:r>
              <a:rPr lang="en-US" altLang="zh-CN" dirty="0" smtClean="0"/>
              <a:t>() </a:t>
            </a:r>
            <a:endParaRPr lang="en-US" altLang="zh-CN" dirty="0"/>
          </a:p>
          <a:p>
            <a:pPr lvl="1"/>
            <a:r>
              <a:rPr lang="en-US" altLang="zh-CN" dirty="0"/>
              <a:t>Uncompressing Linux...…………………done</a:t>
            </a:r>
          </a:p>
          <a:p>
            <a:pPr lvl="1"/>
            <a:r>
              <a:rPr lang="zh-CN" altLang="en-US" dirty="0"/>
              <a:t>在</a:t>
            </a:r>
            <a:r>
              <a:rPr lang="en-US" altLang="zh-CN" dirty="0" err="1"/>
              <a:t>start_kernel</a:t>
            </a:r>
            <a:r>
              <a:rPr lang="en-US" altLang="zh-CN" dirty="0"/>
              <a:t>()</a:t>
            </a:r>
            <a:r>
              <a:rPr lang="zh-CN" altLang="en-US" dirty="0"/>
              <a:t>之前打印错误</a:t>
            </a:r>
          </a:p>
          <a:p>
            <a:r>
              <a:rPr lang="zh-CN" altLang="en-US" dirty="0"/>
              <a:t>解压后汇编代码用</a:t>
            </a:r>
            <a:r>
              <a:rPr lang="en-US" altLang="zh-CN" dirty="0" err="1"/>
              <a:t>printascii</a:t>
            </a:r>
            <a:endParaRPr lang="en-US" altLang="zh-CN" dirty="0"/>
          </a:p>
          <a:p>
            <a:pPr lvl="1"/>
            <a:r>
              <a:rPr lang="en-US" altLang="zh-CN" dirty="0"/>
              <a:t>__error:</a:t>
            </a:r>
          </a:p>
          <a:p>
            <a:pPr lvl="1"/>
            <a:r>
              <a:rPr lang="en-US" altLang="zh-CN" dirty="0"/>
              <a:t>Error: a </a:t>
            </a:r>
          </a:p>
          <a:p>
            <a:r>
              <a:rPr lang="en-US" altLang="zh-CN" dirty="0" err="1"/>
              <a:t>start_kernel</a:t>
            </a:r>
            <a:r>
              <a:rPr lang="en-US" altLang="zh-CN" dirty="0"/>
              <a:t>()</a:t>
            </a:r>
          </a:p>
          <a:p>
            <a:pPr lvl="1"/>
            <a:r>
              <a:rPr lang="en-US" altLang="zh-CN" dirty="0" err="1"/>
              <a:t>printk</a:t>
            </a:r>
            <a:r>
              <a:rPr lang="en-US" altLang="zh-CN" dirty="0"/>
              <a:t>()</a:t>
            </a:r>
          </a:p>
          <a:p>
            <a:r>
              <a:rPr lang="en-US" altLang="zh-CN" dirty="0" err="1"/>
              <a:t>console_init</a:t>
            </a:r>
            <a:r>
              <a:rPr lang="en-US" altLang="zh-CN" dirty="0"/>
              <a:t>()</a:t>
            </a:r>
          </a:p>
          <a:p>
            <a:pPr lvl="1"/>
            <a:r>
              <a:rPr lang="en-US" altLang="zh-CN" dirty="0" err="1"/>
              <a:t>printk</a:t>
            </a:r>
            <a:r>
              <a:rPr lang="en-US" altLang="zh-CN" dirty="0"/>
              <a:t>()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376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System Type  ---&gt;</a:t>
            </a:r>
          </a:p>
          <a:p>
            <a:pPr marL="0" indent="0">
              <a:buNone/>
            </a:pPr>
            <a:r>
              <a:rPr lang="en-US" altLang="zh-CN" dirty="0"/>
              <a:t>	(2) S3C UART to use for low-level messages</a:t>
            </a:r>
          </a:p>
          <a:p>
            <a:pPr marL="0" indent="0">
              <a:buNone/>
            </a:pPr>
            <a:r>
              <a:rPr lang="en-US" altLang="zh-CN" dirty="0"/>
              <a:t>Kernel hacking  ---&gt;</a:t>
            </a:r>
          </a:p>
          <a:p>
            <a:pPr marL="0" indent="0">
              <a:buNone/>
            </a:pPr>
            <a:r>
              <a:rPr lang="en-US" altLang="zh-CN" dirty="0"/>
              <a:t>	[*] Kernel low-level debugging functions (read help!)</a:t>
            </a:r>
          </a:p>
          <a:p>
            <a:pPr marL="0" indent="0">
              <a:buNone/>
            </a:pPr>
            <a:r>
              <a:rPr lang="en-US" altLang="zh-CN" dirty="0"/>
              <a:t>		Kernel low-level debugging port (Use S3C UART 2 for low-level debug)</a:t>
            </a:r>
          </a:p>
          <a:p>
            <a:pPr marL="0" indent="0">
              <a:buNone/>
            </a:pPr>
            <a:r>
              <a:rPr lang="en-US" altLang="zh-CN" dirty="0" smtClean="0"/>
              <a:t>	[*] </a:t>
            </a:r>
            <a:r>
              <a:rPr lang="en-US" altLang="zh-CN" dirty="0"/>
              <a:t>Early </a:t>
            </a:r>
            <a:r>
              <a:rPr lang="en-US" altLang="zh-CN" dirty="0" err="1"/>
              <a:t>printk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 smtClean="0"/>
              <a:t>printk</a:t>
            </a:r>
            <a:r>
              <a:rPr lang="zh-CN" altLang="en-US" dirty="0" smtClean="0"/>
              <a:t>要在</a:t>
            </a:r>
            <a:r>
              <a:rPr lang="en-US" altLang="zh-CN" dirty="0" err="1" smtClean="0"/>
              <a:t>console_init</a:t>
            </a:r>
            <a:r>
              <a:rPr lang="zh-CN" altLang="en-US" dirty="0" smtClean="0"/>
              <a:t>之后才能看到打印，如果想在这之前也能看到</a:t>
            </a:r>
            <a:r>
              <a:rPr lang="en-US" altLang="zh-CN" dirty="0" err="1" smtClean="0"/>
              <a:t>printk</a:t>
            </a:r>
            <a:r>
              <a:rPr lang="zh-CN" altLang="en-US" dirty="0" smtClean="0"/>
              <a:t>的打印输出，则需要打开</a:t>
            </a:r>
            <a:r>
              <a:rPr lang="en-US" altLang="zh-CN" dirty="0"/>
              <a:t>Early </a:t>
            </a:r>
            <a:r>
              <a:rPr lang="en-US" altLang="zh-CN" dirty="0" err="1" smtClean="0"/>
              <a:t>printk</a:t>
            </a:r>
            <a:r>
              <a:rPr lang="zh-CN" altLang="en-US" dirty="0" smtClean="0"/>
              <a:t>选项。并且在</a:t>
            </a:r>
            <a:r>
              <a:rPr lang="en-US" altLang="zh-CN" dirty="0" err="1" smtClean="0"/>
              <a:t>bootargs</a:t>
            </a:r>
            <a:r>
              <a:rPr lang="zh-CN" altLang="en-US" dirty="0" smtClean="0"/>
              <a:t>中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添加</a:t>
            </a:r>
            <a:r>
              <a:rPr lang="en-US" altLang="zh-CN" dirty="0" err="1" smtClean="0"/>
              <a:t>earlyprintk</a:t>
            </a:r>
            <a:r>
              <a:rPr lang="zh-CN" altLang="en-US" dirty="0"/>
              <a:t>参数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78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kernel/</a:t>
            </a:r>
            <a:r>
              <a:rPr lang="en-US" altLang="zh-CN" dirty="0" err="1" smtClean="0"/>
              <a:t>printk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printk.c</a:t>
            </a:r>
            <a:endParaRPr lang="en-US" altLang="zh-CN" dirty="0" smtClean="0"/>
          </a:p>
          <a:p>
            <a:r>
              <a:rPr lang="en-US" altLang="zh-CN" dirty="0" err="1"/>
              <a:t>printk</a:t>
            </a:r>
            <a:r>
              <a:rPr lang="en-US" altLang="zh-CN" dirty="0"/>
              <a:t>(</a:t>
            </a:r>
            <a:r>
              <a:rPr lang="en-US" altLang="zh-CN" dirty="0" err="1"/>
              <a:t>fmt</a:t>
            </a:r>
            <a:r>
              <a:rPr lang="en-US" altLang="zh-CN" dirty="0"/>
              <a:t>,…)</a:t>
            </a:r>
          </a:p>
          <a:p>
            <a:pPr lvl="1"/>
            <a:r>
              <a:rPr lang="zh-CN" altLang="en-US" dirty="0"/>
              <a:t>使用类似用户空间的 </a:t>
            </a:r>
            <a:r>
              <a:rPr lang="en-US" altLang="zh-CN" dirty="0" err="1"/>
              <a:t>printf</a:t>
            </a:r>
            <a:r>
              <a:rPr lang="en-US" altLang="zh-CN" dirty="0"/>
              <a:t> </a:t>
            </a:r>
            <a:r>
              <a:rPr lang="zh-CN" altLang="en-US" dirty="0"/>
              <a:t>函数</a:t>
            </a:r>
            <a:r>
              <a:rPr lang="en-US" altLang="zh-CN" dirty="0"/>
              <a:t>, </a:t>
            </a:r>
            <a:r>
              <a:rPr lang="zh-CN" altLang="en-US" dirty="0"/>
              <a:t>不同的是</a:t>
            </a:r>
            <a:r>
              <a:rPr lang="en-US" altLang="zh-CN" dirty="0" err="1"/>
              <a:t>printk</a:t>
            </a:r>
            <a:r>
              <a:rPr lang="en-US" altLang="zh-CN" dirty="0"/>
              <a:t>(“&lt;n&gt;”</a:t>
            </a:r>
            <a:r>
              <a:rPr lang="en-US" altLang="zh-CN" dirty="0" err="1"/>
              <a:t>fmt</a:t>
            </a:r>
            <a:r>
              <a:rPr lang="en-US" altLang="zh-CN" dirty="0"/>
              <a:t>…);</a:t>
            </a:r>
          </a:p>
          <a:p>
            <a:pPr lvl="1"/>
            <a:r>
              <a:rPr lang="zh-CN" altLang="en-US" dirty="0"/>
              <a:t>浮点运算很难实现。</a:t>
            </a:r>
          </a:p>
          <a:p>
            <a:r>
              <a:rPr lang="zh-CN" altLang="en-US" dirty="0"/>
              <a:t>打印级别</a:t>
            </a:r>
          </a:p>
          <a:p>
            <a:r>
              <a:rPr lang="zh-CN" altLang="en-US" dirty="0"/>
              <a:t>打印缓冲区，在终端启动之后才能在终端上显示</a:t>
            </a:r>
          </a:p>
          <a:p>
            <a:pPr lvl="1"/>
            <a:r>
              <a:rPr lang="zh-CN" altLang="en-US" dirty="0"/>
              <a:t>打印信息会存储在一个循环缓冲区中，大小可以通过</a:t>
            </a:r>
            <a:r>
              <a:rPr lang="zh-CN" altLang="en-US" dirty="0" smtClean="0"/>
              <a:t>配置</a:t>
            </a:r>
            <a:r>
              <a:rPr lang="en-US" altLang="zh-CN" dirty="0" smtClean="0"/>
              <a:t>ONFIG_LOG_BUF_SHIFT</a:t>
            </a:r>
            <a:r>
              <a:rPr lang="zh-CN" altLang="en-US" dirty="0"/>
              <a:t>来指定</a:t>
            </a:r>
            <a:r>
              <a:rPr lang="zh-CN" altLang="en-US" dirty="0" smtClean="0"/>
              <a:t>。单处理器</a:t>
            </a:r>
            <a:r>
              <a:rPr lang="zh-CN" altLang="en-US" dirty="0"/>
              <a:t>默认的是 </a:t>
            </a:r>
            <a:r>
              <a:rPr lang="en-US" altLang="zh-CN" dirty="0"/>
              <a:t>16KB</a:t>
            </a:r>
          </a:p>
          <a:p>
            <a:r>
              <a:rPr lang="zh-CN" altLang="en-US" dirty="0"/>
              <a:t>可以使用 </a:t>
            </a:r>
            <a:r>
              <a:rPr lang="en-US" altLang="zh-CN" dirty="0" err="1"/>
              <a:t>printk</a:t>
            </a:r>
            <a:r>
              <a:rPr lang="en-US" altLang="zh-CN" dirty="0"/>
              <a:t> </a:t>
            </a:r>
            <a:r>
              <a:rPr lang="zh-CN" altLang="en-US" dirty="0"/>
              <a:t>的场合</a:t>
            </a:r>
          </a:p>
          <a:p>
            <a:pPr lvl="1"/>
            <a:r>
              <a:rPr lang="zh-CN" altLang="en-US" dirty="0"/>
              <a:t>在内核空间随时调用，如：在中断中调用、在进程上下文中调用、在持有锁时调用、在多处理器上同时使用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调试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18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调试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7574"/>
            <a:ext cx="6617617" cy="368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529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1312</Words>
  <Application>Microsoft Office PowerPoint</Application>
  <PresentationFormat>全屏显示(16:9)</PresentationFormat>
  <Paragraphs>249</Paragraphs>
  <Slides>26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Office 主题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micky</dc:creator>
  <cp:lastModifiedBy>Kevin</cp:lastModifiedBy>
  <cp:revision>693</cp:revision>
  <dcterms:created xsi:type="dcterms:W3CDTF">2012-04-18T08:59:54Z</dcterms:created>
  <dcterms:modified xsi:type="dcterms:W3CDTF">2017-04-23T19:05:57Z</dcterms:modified>
</cp:coreProperties>
</file>